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OV" ContentType="video/quicktime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34"/>
  </p:notesMasterIdLst>
  <p:sldIdLst>
    <p:sldId id="275" r:id="rId2"/>
    <p:sldId id="292" r:id="rId3"/>
    <p:sldId id="263" r:id="rId4"/>
    <p:sldId id="273" r:id="rId5"/>
    <p:sldId id="276" r:id="rId6"/>
    <p:sldId id="261" r:id="rId7"/>
    <p:sldId id="277" r:id="rId8"/>
    <p:sldId id="262" r:id="rId9"/>
    <p:sldId id="271" r:id="rId10"/>
    <p:sldId id="288" r:id="rId11"/>
    <p:sldId id="298" r:id="rId12"/>
    <p:sldId id="280" r:id="rId13"/>
    <p:sldId id="290" r:id="rId14"/>
    <p:sldId id="283" r:id="rId15"/>
    <p:sldId id="279" r:id="rId16"/>
    <p:sldId id="282" r:id="rId17"/>
    <p:sldId id="296" r:id="rId18"/>
    <p:sldId id="285" r:id="rId19"/>
    <p:sldId id="289" r:id="rId20"/>
    <p:sldId id="304" r:id="rId21"/>
    <p:sldId id="302" r:id="rId22"/>
    <p:sldId id="305" r:id="rId23"/>
    <p:sldId id="297" r:id="rId24"/>
    <p:sldId id="301" r:id="rId25"/>
    <p:sldId id="278" r:id="rId26"/>
    <p:sldId id="306" r:id="rId27"/>
    <p:sldId id="265" r:id="rId28"/>
    <p:sldId id="264" r:id="rId29"/>
    <p:sldId id="257" r:id="rId30"/>
    <p:sldId id="274" r:id="rId31"/>
    <p:sldId id="307" r:id="rId32"/>
    <p:sldId id="299" r:id="rId33"/>
  </p:sldIdLst>
  <p:sldSz cx="9144000" cy="5143500" type="screen16x9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FFF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488" autoAdjust="0"/>
    <p:restoredTop sz="86316" autoAdjust="0"/>
  </p:normalViewPr>
  <p:slideViewPr>
    <p:cSldViewPr>
      <p:cViewPr varScale="1">
        <p:scale>
          <a:sx n="130" d="100"/>
          <a:sy n="130" d="100"/>
        </p:scale>
        <p:origin x="852" y="13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BAB837-E9E8-44A5-944D-2B8CA10DF659}" type="datetimeFigureOut">
              <a:rPr lang="ru-RU" smtClean="0"/>
              <a:t>10.04.2025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4B17E3-2D14-479E-83B4-C993E6D96EE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781260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ru-RU" sz="12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Разработка интеллектуальной системы мониторинга морских суден с использованием спутниковых данных и искусственного интеллекта, </a:t>
            </a:r>
            <a:r>
              <a:rPr lang="ru-RU" sz="1200" i="1" dirty="0">
                <a:solidFill>
                  <a:schemeClr val="accent2"/>
                </a:solidFill>
                <a:latin typeface="Comic Sans MS" panose="030F0702030302020204" pitchFamily="66" charset="0"/>
                <a:cs typeface="Adobe Hebrew" pitchFamily="18" charset="-79"/>
              </a:rPr>
              <a:t>работа в рамках спутникового дистанционного зондирования Земли и космической навигации, с применением технологий ИИ и автоматизированной обработки данных. </a:t>
            </a:r>
            <a:r>
              <a:rPr lang="ru-RU" sz="12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Реализация данной задачи позволит обеспечить более точное отслеживание суден в реальном времени, обнаруживать разливы нефти рядом с судами, информируя их о ЧС</a:t>
            </a:r>
          </a:p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4B17E3-2D14-479E-83B4-C993E6D96EE6}" type="slidenum">
              <a:rPr lang="ru-RU" smtClean="0"/>
              <a:t>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7804794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/>
              <a:t>Фотки брали с </a:t>
            </a:r>
            <a:r>
              <a:rPr lang="en-US" dirty="0"/>
              <a:t>PU-4 PU-5</a:t>
            </a:r>
            <a:r>
              <a:rPr lang="ru-RU" dirty="0"/>
              <a:t>, часть с северной европы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4B17E3-2D14-479E-83B4-C993E6D96EE6}" type="slidenum">
              <a:rPr lang="ru-RU" smtClean="0"/>
              <a:t>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478686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ru-RU" sz="12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4. </a:t>
            </a:r>
            <a:r>
              <a:rPr lang="ru-RU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(антенна, блок питания 7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v</a:t>
            </a:r>
            <a:r>
              <a:rPr lang="ru-RU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, усилитель)  ПРО ЦИФРЫ КОНКРЕТНО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ru-RU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7. </a:t>
            </a:r>
            <a:r>
              <a:rPr lang="ru-RU" sz="1200" dirty="0" err="1">
                <a:latin typeface="Comic Sans MS" panose="030F0702030302020204" pitchFamily="66" charset="0"/>
                <a:cs typeface="Adobe Hebrew" pitchFamily="18" charset="-79"/>
              </a:rPr>
              <a:t>колво</a:t>
            </a:r>
            <a:r>
              <a:rPr lang="ru-RU" sz="1200" dirty="0">
                <a:latin typeface="Comic Sans MS" panose="030F0702030302020204" pitchFamily="66" charset="0"/>
                <a:cs typeface="Adobe Hebrew" pitchFamily="18" charset="-79"/>
              </a:rPr>
              <a:t> ситуаций и прогноз маршрута Реализация </a:t>
            </a:r>
            <a:r>
              <a:rPr lang="ru-RU" sz="1200" b="1" dirty="0">
                <a:solidFill>
                  <a:srgbClr val="7030A0"/>
                </a:solidFill>
                <a:latin typeface="Comic Sans MS" panose="030F0702030302020204" pitchFamily="66" charset="0"/>
                <a:cs typeface="Adobe Hebrew" pitchFamily="18" charset="-79"/>
              </a:rPr>
              <a:t>имитационной модели </a:t>
            </a:r>
            <a:r>
              <a:rPr lang="ru-RU" sz="1200" dirty="0">
                <a:latin typeface="Comic Sans MS" panose="030F0702030302020204" pitchFamily="66" charset="0"/>
                <a:cs typeface="Adobe Hebrew" pitchFamily="18" charset="-79"/>
              </a:rPr>
              <a:t>аварийных событий и различных ситуаций с участием судов для тренировки НС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ru-RU" sz="1200" dirty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pitchFamily="66" charset="0"/>
              <a:cs typeface="Adobe Hebrew" pitchFamily="18" charset="-79"/>
            </a:endParaRPr>
          </a:p>
          <a:p>
            <a:pPr algn="l"/>
            <a:endParaRPr lang="ru-RU" sz="1200" i="1" dirty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pitchFamily="66" charset="0"/>
              <a:cs typeface="Adobe Hebrew" pitchFamily="18" charset="-79"/>
            </a:endParaRPr>
          </a:p>
          <a:p>
            <a:pPr algn="l"/>
            <a:r>
              <a:rPr lang="ru-RU" sz="12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Исходные данные, основные параметры задачи</a:t>
            </a:r>
          </a:p>
          <a:p>
            <a:pPr algn="l"/>
            <a:r>
              <a:rPr lang="ru-RU" sz="12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Что конкретно нужно выполнить, с какими ограничениями, характеристиками и свойствами</a:t>
            </a:r>
          </a:p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4B17E3-2D14-479E-83B4-C993E6D96EE6}" type="slidenum">
              <a:rPr lang="ru-RU" smtClean="0"/>
              <a:t>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2874784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4B17E3-2D14-479E-83B4-C993E6D96EE6}" type="slidenum">
              <a:rPr lang="ru-RU" smtClean="0"/>
              <a:t>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29561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algn="l">
              <a:lnSpc>
                <a:spcPct val="107000"/>
              </a:lnSpc>
              <a:spcAft>
                <a:spcPts val="800"/>
              </a:spcAft>
            </a:pPr>
            <a:r>
              <a:rPr lang="ru-RU" sz="1200" i="1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Обзор нескольких проектов схожей тематики</a:t>
            </a:r>
          </a:p>
          <a:p>
            <a:pPr marL="228600" algn="l">
              <a:lnSpc>
                <a:spcPct val="107000"/>
              </a:lnSpc>
              <a:spcAft>
                <a:spcPts val="800"/>
              </a:spcAft>
            </a:pPr>
            <a:r>
              <a:rPr lang="ru-RU" sz="1200" i="1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- сравнение проектов, анализ достоинств и недостатков</a:t>
            </a:r>
          </a:p>
          <a:p>
            <a:pPr marL="228600" algn="l">
              <a:lnSpc>
                <a:spcPct val="107000"/>
              </a:lnSpc>
              <a:spcAft>
                <a:spcPts val="800"/>
              </a:spcAft>
            </a:pPr>
            <a:r>
              <a:rPr lang="ru-RU" sz="1200" i="1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- выводы по результатам анализа (какая связь анализа с вашими решениями)</a:t>
            </a:r>
          </a:p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4B17E3-2D14-479E-83B4-C993E6D96EE6}" type="slidenum">
              <a:rPr lang="ru-RU" smtClean="0"/>
              <a:t>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723308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/>
              <a:t>Буй передает , чтобы проверить приемный тракт, если бы не было реальных кораблей рядом , увидели бы только буй</a:t>
            </a:r>
          </a:p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4B17E3-2D14-479E-83B4-C993E6D96EE6}" type="slidenum">
              <a:rPr lang="ru-RU" smtClean="0"/>
              <a:t>10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95476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6316B5-0389-1659-FA00-0BC75AED6E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>
            <a:extLst>
              <a:ext uri="{FF2B5EF4-FFF2-40B4-BE49-F238E27FC236}">
                <a16:creationId xmlns:a16="http://schemas.microsoft.com/office/drawing/2014/main" id="{E9F3AD6A-3C89-9C35-CCE0-8BCB1128374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>
            <a:extLst>
              <a:ext uri="{FF2B5EF4-FFF2-40B4-BE49-F238E27FC236}">
                <a16:creationId xmlns:a16="http://schemas.microsoft.com/office/drawing/2014/main" id="{DEEFD02A-956C-9733-64D4-C9486E745F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/>
              <a:t>Буй передает , чтобы проверить приемный тракт, если бы не было реальных кораблей рядом , увидели бы только буй</a:t>
            </a:r>
          </a:p>
          <a:p>
            <a:endParaRPr lang="ru-RU" dirty="0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2B05CFA0-D546-40EC-A586-01FAFBDA4A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4B17E3-2D14-479E-83B4-C993E6D96EE6}" type="slidenum">
              <a:rPr lang="ru-RU" smtClean="0"/>
              <a:t>13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705638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70510" algn="l">
              <a:lnSpc>
                <a:spcPct val="107000"/>
              </a:lnSpc>
              <a:spcAft>
                <a:spcPts val="800"/>
              </a:spcAft>
            </a:pPr>
            <a:r>
              <a:rPr lang="ru-RU" sz="1200" i="1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- Состав изделия/схема управления/ структурная схема/ компоненты/взаимосвязь</a:t>
            </a:r>
          </a:p>
          <a:p>
            <a:pPr marL="270510" algn="l">
              <a:lnSpc>
                <a:spcPct val="107000"/>
              </a:lnSpc>
              <a:spcAft>
                <a:spcPts val="800"/>
              </a:spcAft>
            </a:pPr>
            <a:r>
              <a:rPr lang="ru-RU" sz="1200" i="1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- Конструкторская часть (если есть) (как это выглядит и какие особенности конструкции. Показать 3</a:t>
            </a:r>
            <a:r>
              <a:rPr lang="en-US" sz="1200" i="1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 </a:t>
            </a:r>
            <a:r>
              <a:rPr lang="ru-RU" sz="1200" i="1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модель (</a:t>
            </a:r>
            <a:r>
              <a:rPr lang="ru-RU" sz="1200" i="1" dirty="0" err="1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Контруктивно</a:t>
            </a:r>
            <a:r>
              <a:rPr lang="ru-RU" sz="1200" i="1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-компоновочная схема,</a:t>
            </a:r>
            <a:r>
              <a:rPr lang="ru-RU" sz="1200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фото прототипа,</a:t>
            </a:r>
            <a:r>
              <a:rPr lang="ru-RU" sz="1200" i="1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показать где что и что в этом выполнено участниками)</a:t>
            </a:r>
          </a:p>
          <a:p>
            <a:pPr marL="270510" algn="l">
              <a:lnSpc>
                <a:spcPct val="107000"/>
              </a:lnSpc>
              <a:spcAft>
                <a:spcPts val="800"/>
              </a:spcAft>
            </a:pPr>
            <a:r>
              <a:rPr lang="ru-RU" sz="1200" i="1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- Система управления (если есть) (Как это работает?/алгоритм/ краткая структура кода)</a:t>
            </a:r>
          </a:p>
          <a:p>
            <a:pPr marL="270510" algn="l">
              <a:lnSpc>
                <a:spcPct val="107000"/>
              </a:lnSpc>
              <a:spcAft>
                <a:spcPts val="800"/>
              </a:spcAft>
            </a:pPr>
            <a:r>
              <a:rPr lang="ru-RU" sz="1200" i="1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- Описание инфраструктуры (если есть и необходимо)( объекты, целевая аудитория, пользователь)</a:t>
            </a:r>
          </a:p>
          <a:p>
            <a:pPr marL="270510" algn="l">
              <a:lnSpc>
                <a:spcPct val="107000"/>
              </a:lnSpc>
              <a:spcAft>
                <a:spcPts val="800"/>
              </a:spcAft>
            </a:pPr>
            <a:r>
              <a:rPr lang="ru-RU" sz="1200" i="1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- Проведение испытаний/отработки/эксперимента/расчётов</a:t>
            </a:r>
          </a:p>
          <a:p>
            <a:pPr algn="l"/>
            <a:r>
              <a:rPr lang="ru-RU" sz="9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.</a:t>
            </a:r>
          </a:p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4B17E3-2D14-479E-83B4-C993E6D96EE6}" type="slidenum">
              <a:rPr lang="ru-RU" smtClean="0"/>
              <a:t>15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9144745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4B17E3-2D14-479E-83B4-C993E6D96EE6}" type="slidenum">
              <a:rPr lang="ru-RU" smtClean="0"/>
              <a:t>23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35552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B7D9A6-C6D7-C2CA-BCDB-0323F429F9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>
            <a:extLst>
              <a:ext uri="{FF2B5EF4-FFF2-40B4-BE49-F238E27FC236}">
                <a16:creationId xmlns:a16="http://schemas.microsoft.com/office/drawing/2014/main" id="{77A23776-2C49-1B01-220C-09D7BC0BC9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>
            <a:extLst>
              <a:ext uri="{FF2B5EF4-FFF2-40B4-BE49-F238E27FC236}">
                <a16:creationId xmlns:a16="http://schemas.microsoft.com/office/drawing/2014/main" id="{21DE2692-1B2C-D675-19E5-3153ADD614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D311A581-1B90-225E-F4AB-B1DBFA74BDF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4B17E3-2D14-479E-83B4-C993E6D96EE6}" type="slidenum">
              <a:rPr lang="ru-RU" smtClean="0"/>
              <a:t>24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58227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/>
              <a:t> не 162, а 170/167 поймали 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4B17E3-2D14-479E-83B4-C993E6D96EE6}" type="slidenum">
              <a:rPr lang="ru-RU" smtClean="0"/>
              <a:t>27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509231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ru-RU" sz="12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Что нужно доработать для будущей реализации</a:t>
            </a:r>
          </a:p>
          <a:p>
            <a:pPr algn="l"/>
            <a:r>
              <a:rPr lang="ru-RU" sz="12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В каких программах и проектах планируется с этим проектом дальше работать</a:t>
            </a:r>
          </a:p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4B17E3-2D14-479E-83B4-C993E6D96EE6}" type="slidenum">
              <a:rPr lang="ru-RU" smtClean="0"/>
              <a:t>28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11256707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4B17E3-2D14-479E-83B4-C993E6D96EE6}" type="slidenum">
              <a:rPr lang="ru-RU" smtClean="0"/>
              <a:t>29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1166915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r>
              <a:rPr lang="ru-RU" dirty="0"/>
              <a:t>Образец заголовка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  <a:latin typeface="Comic Sans MS" panose="030F0702030302020204" pitchFamily="66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dirty="0"/>
              <a:t>Образец подзаголовка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fld id="{397A7299-6D2B-4BDC-A7C3-5E9C5ACFA694}" type="datetime1">
              <a:rPr lang="ru-RU" smtClean="0"/>
              <a:t>10.04.2025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fld id="{EA161CFB-B604-4752-8292-BF117BAA7ACE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783163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r>
              <a:rPr lang="ru-RU" dirty="0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  <a:lvl2pPr>
              <a:defRPr>
                <a:latin typeface="Comic Sans MS" panose="030F0702030302020204" pitchFamily="66" charset="0"/>
              </a:defRPr>
            </a:lvl2pPr>
            <a:lvl3pPr>
              <a:defRPr>
                <a:latin typeface="Comic Sans MS" panose="030F0702030302020204" pitchFamily="66" charset="0"/>
              </a:defRPr>
            </a:lvl3pPr>
            <a:lvl4pPr>
              <a:defRPr>
                <a:latin typeface="Comic Sans MS" panose="030F0702030302020204" pitchFamily="66" charset="0"/>
              </a:defRPr>
            </a:lvl4pPr>
            <a:lvl5pPr>
              <a:defRPr>
                <a:latin typeface="Comic Sans MS" panose="030F0702030302020204" pitchFamily="66" charset="0"/>
              </a:defRPr>
            </a:lvl5pPr>
          </a:lstStyle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fld id="{66B1DDBE-4F37-4B36-B4EC-FC8A6EC25B96}" type="datetime1">
              <a:rPr lang="ru-RU" smtClean="0"/>
              <a:t>10.04.2025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fld id="{EA161CFB-B604-4752-8292-BF117BAA7ACE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161846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>
                <a:latin typeface="Comic Sans MS" panose="030F0702030302020204" pitchFamily="66" charset="0"/>
              </a:defRPr>
            </a:lvl1pPr>
          </a:lstStyle>
          <a:p>
            <a:r>
              <a:rPr lang="ru-RU" dirty="0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  <a:latin typeface="Comic Sans MS" panose="030F0702030302020204" pitchFamily="66" charset="0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dirty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fld id="{9D9D7EBC-7BF5-4D20-8F10-45457371D31E}" type="datetime1">
              <a:rPr lang="ru-RU" smtClean="0"/>
              <a:t>10.04.2025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fld id="{EA161CFB-B604-4752-8292-BF117BAA7ACE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705571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r>
              <a:rPr lang="ru-RU" dirty="0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457200" y="900113"/>
            <a:ext cx="4038600" cy="2545556"/>
          </a:xfrm>
        </p:spPr>
        <p:txBody>
          <a:bodyPr/>
          <a:lstStyle>
            <a:lvl1pPr>
              <a:defRPr sz="2800">
                <a:latin typeface="Comic Sans MS" panose="030F0702030302020204" pitchFamily="66" charset="0"/>
              </a:defRPr>
            </a:lvl1pPr>
            <a:lvl2pPr>
              <a:defRPr sz="2400">
                <a:latin typeface="Comic Sans MS" panose="030F0702030302020204" pitchFamily="66" charset="0"/>
              </a:defRPr>
            </a:lvl2pPr>
            <a:lvl3pPr>
              <a:defRPr sz="2000">
                <a:latin typeface="Comic Sans MS" panose="030F0702030302020204" pitchFamily="66" charset="0"/>
              </a:defRPr>
            </a:lvl3pPr>
            <a:lvl4pPr>
              <a:defRPr sz="1800">
                <a:latin typeface="Comic Sans MS" panose="030F0702030302020204" pitchFamily="66" charset="0"/>
              </a:defRPr>
            </a:lvl4pPr>
            <a:lvl5pPr>
              <a:defRPr sz="1800">
                <a:latin typeface="Comic Sans MS" panose="030F0702030302020204" pitchFamily="66" charset="0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648200" y="900113"/>
            <a:ext cx="4038600" cy="2545556"/>
          </a:xfrm>
        </p:spPr>
        <p:txBody>
          <a:bodyPr/>
          <a:lstStyle>
            <a:lvl1pPr>
              <a:defRPr sz="2800">
                <a:latin typeface="Comic Sans MS" panose="030F0702030302020204" pitchFamily="66" charset="0"/>
              </a:defRPr>
            </a:lvl1pPr>
            <a:lvl2pPr>
              <a:defRPr sz="2400">
                <a:latin typeface="Comic Sans MS" panose="030F0702030302020204" pitchFamily="66" charset="0"/>
              </a:defRPr>
            </a:lvl2pPr>
            <a:lvl3pPr>
              <a:defRPr sz="2000">
                <a:latin typeface="Comic Sans MS" panose="030F0702030302020204" pitchFamily="66" charset="0"/>
              </a:defRPr>
            </a:lvl3pPr>
            <a:lvl4pPr>
              <a:defRPr sz="1800">
                <a:latin typeface="Comic Sans MS" panose="030F0702030302020204" pitchFamily="66" charset="0"/>
              </a:defRPr>
            </a:lvl4pPr>
            <a:lvl5pPr>
              <a:defRPr sz="1800">
                <a:latin typeface="Comic Sans MS" panose="030F0702030302020204" pitchFamily="66" charset="0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fld id="{9914EBBD-AFC6-4AE7-9338-84CC521E8D22}" type="datetime1">
              <a:rPr lang="ru-RU" smtClean="0"/>
              <a:t>10.04.2025</a:t>
            </a:fld>
            <a:endParaRPr lang="ru-RU" dirty="0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fld id="{EA161CFB-B604-4752-8292-BF117BAA7ACE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425241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r>
              <a:rPr lang="ru-RU" dirty="0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>
                <a:latin typeface="Comic Sans MS" panose="030F0702030302020204" pitchFamily="66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dirty="0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>
                <a:latin typeface="Comic Sans MS" panose="030F0702030302020204" pitchFamily="66" charset="0"/>
              </a:defRPr>
            </a:lvl1pPr>
            <a:lvl2pPr>
              <a:defRPr sz="2000">
                <a:latin typeface="Comic Sans MS" panose="030F0702030302020204" pitchFamily="66" charset="0"/>
              </a:defRPr>
            </a:lvl2pPr>
            <a:lvl3pPr>
              <a:defRPr sz="1800">
                <a:latin typeface="Comic Sans MS" panose="030F0702030302020204" pitchFamily="66" charset="0"/>
              </a:defRPr>
            </a:lvl3pPr>
            <a:lvl4pPr>
              <a:defRPr sz="1600">
                <a:latin typeface="Comic Sans MS" panose="030F0702030302020204" pitchFamily="66" charset="0"/>
              </a:defRPr>
            </a:lvl4pPr>
            <a:lvl5pPr>
              <a:defRPr sz="1600">
                <a:latin typeface="Comic Sans MS" panose="030F0702030302020204" pitchFamily="66" charset="0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>
                <a:latin typeface="Comic Sans MS" panose="030F0702030302020204" pitchFamily="66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dirty="0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>
                <a:latin typeface="Comic Sans MS" panose="030F0702030302020204" pitchFamily="66" charset="0"/>
              </a:defRPr>
            </a:lvl1pPr>
            <a:lvl2pPr>
              <a:defRPr sz="2000">
                <a:latin typeface="Comic Sans MS" panose="030F0702030302020204" pitchFamily="66" charset="0"/>
              </a:defRPr>
            </a:lvl2pPr>
            <a:lvl3pPr>
              <a:defRPr sz="1800">
                <a:latin typeface="Comic Sans MS" panose="030F0702030302020204" pitchFamily="66" charset="0"/>
              </a:defRPr>
            </a:lvl3pPr>
            <a:lvl4pPr>
              <a:defRPr sz="1600">
                <a:latin typeface="Comic Sans MS" panose="030F0702030302020204" pitchFamily="66" charset="0"/>
              </a:defRPr>
            </a:lvl4pPr>
            <a:lvl5pPr>
              <a:defRPr sz="1600">
                <a:latin typeface="Comic Sans MS" panose="030F0702030302020204" pitchFamily="66" charset="0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fld id="{D60DB594-623A-465E-B028-B7AE542DE235}" type="datetime1">
              <a:rPr lang="ru-RU" smtClean="0"/>
              <a:t>10.04.2025</a:t>
            </a:fld>
            <a:endParaRPr lang="ru-RU" dirty="0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endParaRPr lang="ru-RU" dirty="0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fld id="{EA161CFB-B604-4752-8292-BF117BAA7ACE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73910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r>
              <a:rPr lang="ru-RU" dirty="0"/>
              <a:t>Образец заголовка</a:t>
            </a:r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fld id="{3EFD2CAC-2325-484D-ADDE-D7A857B3484B}" type="datetime1">
              <a:rPr lang="ru-RU" smtClean="0"/>
              <a:t>10.04.2025</a:t>
            </a:fld>
            <a:endParaRPr lang="ru-RU" dirty="0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endParaRPr lang="ru-RU" dirty="0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fld id="{EA161CFB-B604-4752-8292-BF117BAA7ACE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713020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fld id="{67B5BDFA-A60C-4391-A8F1-D71899846E70}" type="datetime1">
              <a:rPr lang="ru-RU" smtClean="0"/>
              <a:t>10.04.2025</a:t>
            </a:fld>
            <a:endParaRPr lang="ru-RU" dirty="0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fld id="{EA161CFB-B604-4752-8292-BF117BAA7ACE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879894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>
                <a:latin typeface="Comic Sans MS" panose="030F0702030302020204" pitchFamily="66" charset="0"/>
              </a:defRPr>
            </a:lvl1pPr>
          </a:lstStyle>
          <a:p>
            <a:r>
              <a:rPr lang="ru-RU" dirty="0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>
                <a:latin typeface="Comic Sans MS" panose="030F0702030302020204" pitchFamily="66" charset="0"/>
              </a:defRPr>
            </a:lvl1pPr>
            <a:lvl2pPr>
              <a:defRPr sz="2800">
                <a:latin typeface="Comic Sans MS" panose="030F0702030302020204" pitchFamily="66" charset="0"/>
              </a:defRPr>
            </a:lvl2pPr>
            <a:lvl3pPr>
              <a:defRPr sz="2400">
                <a:latin typeface="Comic Sans MS" panose="030F0702030302020204" pitchFamily="66" charset="0"/>
              </a:defRPr>
            </a:lvl3pPr>
            <a:lvl4pPr>
              <a:defRPr sz="2000">
                <a:latin typeface="Comic Sans MS" panose="030F0702030302020204" pitchFamily="66" charset="0"/>
              </a:defRPr>
            </a:lvl4pPr>
            <a:lvl5pPr>
              <a:defRPr sz="2000">
                <a:latin typeface="Comic Sans MS" panose="030F0702030302020204" pitchFamily="66" charset="0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>
                <a:latin typeface="Comic Sans MS" panose="030F0702030302020204" pitchFamily="66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dirty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fld id="{041A2F6A-0FBB-4B30-9995-555A214277A2}" type="datetime1">
              <a:rPr lang="ru-RU" smtClean="0"/>
              <a:t>10.04.2025</a:t>
            </a:fld>
            <a:endParaRPr lang="ru-RU" dirty="0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fld id="{EA161CFB-B604-4752-8292-BF117BAA7ACE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208308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>
                <a:latin typeface="Comic Sans MS" panose="030F0702030302020204" pitchFamily="66" charset="0"/>
              </a:defRPr>
            </a:lvl1pPr>
          </a:lstStyle>
          <a:p>
            <a:r>
              <a:rPr lang="ru-RU" dirty="0"/>
              <a:t>Образец заголовка</a:t>
            </a: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>
                <a:latin typeface="Comic Sans MS" panose="030F0702030302020204" pitchFamily="66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>
                <a:latin typeface="Comic Sans MS" panose="030F0702030302020204" pitchFamily="66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dirty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fld id="{31606E98-AB2A-4ACA-AFAA-27234B84F208}" type="datetime1">
              <a:rPr lang="ru-RU" smtClean="0"/>
              <a:t>10.04.2025</a:t>
            </a:fld>
            <a:endParaRPr lang="ru-RU" dirty="0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fld id="{EA161CFB-B604-4752-8292-BF117BAA7ACE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657427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r>
              <a:rPr lang="ru-RU" dirty="0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>
                <a:latin typeface="Comic Sans MS" panose="030F0702030302020204" pitchFamily="66" charset="0"/>
              </a:defRPr>
            </a:lvl1pPr>
            <a:lvl2pPr>
              <a:defRPr>
                <a:latin typeface="Comic Sans MS" panose="030F0702030302020204" pitchFamily="66" charset="0"/>
              </a:defRPr>
            </a:lvl2pPr>
            <a:lvl3pPr>
              <a:defRPr>
                <a:latin typeface="Comic Sans MS" panose="030F0702030302020204" pitchFamily="66" charset="0"/>
              </a:defRPr>
            </a:lvl3pPr>
            <a:lvl4pPr>
              <a:defRPr>
                <a:latin typeface="Comic Sans MS" panose="030F0702030302020204" pitchFamily="66" charset="0"/>
              </a:defRPr>
            </a:lvl4pPr>
            <a:lvl5pPr>
              <a:defRPr>
                <a:latin typeface="Comic Sans MS" panose="030F0702030302020204" pitchFamily="66" charset="0"/>
              </a:defRPr>
            </a:lvl5pPr>
          </a:lstStyle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fld id="{AA41D960-DC17-45E5-B0F8-1A654789C6CB}" type="datetime1">
              <a:rPr lang="ru-RU" smtClean="0"/>
              <a:t>10.04.2025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fld id="{EA161CFB-B604-4752-8292-BF117BAA7ACE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965595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154781"/>
            <a:ext cx="2057400" cy="3290888"/>
          </a:xfrm>
        </p:spPr>
        <p:txBody>
          <a:bodyPr vert="eaVert"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r>
              <a:rPr lang="ru-RU" dirty="0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154781"/>
            <a:ext cx="6019800" cy="3290888"/>
          </a:xfrm>
        </p:spPr>
        <p:txBody>
          <a:bodyPr vert="eaVert"/>
          <a:lstStyle>
            <a:lvl1pPr>
              <a:defRPr>
                <a:latin typeface="Comic Sans MS" panose="030F0702030302020204" pitchFamily="66" charset="0"/>
              </a:defRPr>
            </a:lvl1pPr>
            <a:lvl2pPr>
              <a:defRPr>
                <a:latin typeface="Comic Sans MS" panose="030F0702030302020204" pitchFamily="66" charset="0"/>
              </a:defRPr>
            </a:lvl2pPr>
            <a:lvl3pPr>
              <a:defRPr>
                <a:latin typeface="Comic Sans MS" panose="030F0702030302020204" pitchFamily="66" charset="0"/>
              </a:defRPr>
            </a:lvl3pPr>
            <a:lvl4pPr>
              <a:defRPr>
                <a:latin typeface="Comic Sans MS" panose="030F0702030302020204" pitchFamily="66" charset="0"/>
              </a:defRPr>
            </a:lvl4pPr>
            <a:lvl5pPr>
              <a:defRPr>
                <a:latin typeface="Comic Sans MS" panose="030F0702030302020204" pitchFamily="66" charset="0"/>
              </a:defRPr>
            </a:lvl5pPr>
          </a:lstStyle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fld id="{10253584-2C5A-444C-8243-CBA61C06863D}" type="datetime1">
              <a:rPr lang="ru-RU" smtClean="0"/>
              <a:t>10.04.2025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Comic Sans MS" panose="030F0702030302020204" pitchFamily="66" charset="0"/>
              </a:defRPr>
            </a:lvl1pPr>
          </a:lstStyle>
          <a:p>
            <a:fld id="{EA161CFB-B604-4752-8292-BF117BAA7ACE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796163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dirty="0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Comic Sans MS" panose="030F0702030302020204" pitchFamily="66" charset="0"/>
              </a:defRPr>
            </a:lvl1pPr>
          </a:lstStyle>
          <a:p>
            <a:fld id="{4493FCAA-BC56-4277-8363-42505B2E81E4}" type="datetime1">
              <a:rPr lang="ru-RU" smtClean="0"/>
              <a:t>10.04.2025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Comic Sans MS" panose="030F0702030302020204" pitchFamily="66" charset="0"/>
              </a:defRPr>
            </a:lvl1pPr>
          </a:lstStyle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Comic Sans MS" panose="030F0702030302020204" pitchFamily="66" charset="0"/>
              </a:defRPr>
            </a:lvl1pPr>
          </a:lstStyle>
          <a:p>
            <a:fld id="{EA161CFB-B604-4752-8292-BF117BAA7ACE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869903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Comic Sans MS" panose="030F0702030302020204" pitchFamily="66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Comic Sans MS" panose="030F0702030302020204" pitchFamily="66" charset="0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Comic Sans MS" panose="030F0702030302020204" pitchFamily="66" charset="0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Comic Sans MS" panose="030F0702030302020204" pitchFamily="66" charset="0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Comic Sans MS" panose="030F0702030302020204" pitchFamily="66" charset="0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Comic Sans MS" panose="030F0702030302020204" pitchFamily="66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microsoft.com/office/2007/relationships/media" Target="../media/media2.mp3"/><Relationship Id="rId7" Type="http://schemas.openxmlformats.org/officeDocument/2006/relationships/image" Target="../media/image2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5.png"/><Relationship Id="rId4" Type="http://schemas.openxmlformats.org/officeDocument/2006/relationships/audio" Target="../media/media2.mp3"/><Relationship Id="rId9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11" Type="http://schemas.openxmlformats.org/officeDocument/2006/relationships/image" Target="../media/image15.png"/><Relationship Id="rId5" Type="http://schemas.openxmlformats.org/officeDocument/2006/relationships/image" Target="../media/image2.png"/><Relationship Id="rId10" Type="http://schemas.openxmlformats.org/officeDocument/2006/relationships/image" Target="../media/image14.png"/><Relationship Id="rId4" Type="http://schemas.openxmlformats.org/officeDocument/2006/relationships/image" Target="../media/image1.png"/><Relationship Id="rId9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.png"/><Relationship Id="rId7" Type="http://schemas.openxmlformats.org/officeDocument/2006/relationships/image" Target="../media/image2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16.jpeg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7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16.jpeg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9.jpe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image" Target="../media/image30.png"/><Relationship Id="rId9" Type="http://schemas.openxmlformats.org/officeDocument/2006/relationships/image" Target="../media/image3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16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13" Type="http://schemas.openxmlformats.org/officeDocument/2006/relationships/image" Target="../media/image43.png"/><Relationship Id="rId3" Type="http://schemas.openxmlformats.org/officeDocument/2006/relationships/image" Target="../media/image1.png"/><Relationship Id="rId7" Type="http://schemas.openxmlformats.org/officeDocument/2006/relationships/image" Target="../media/image37.png"/><Relationship Id="rId12" Type="http://schemas.openxmlformats.org/officeDocument/2006/relationships/image" Target="../media/image4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11" Type="http://schemas.openxmlformats.org/officeDocument/2006/relationships/image" Target="../media/image41.png"/><Relationship Id="rId5" Type="http://schemas.openxmlformats.org/officeDocument/2006/relationships/image" Target="../media/image16.jpeg"/><Relationship Id="rId10" Type="http://schemas.openxmlformats.org/officeDocument/2006/relationships/image" Target="../media/image40.png"/><Relationship Id="rId4" Type="http://schemas.openxmlformats.org/officeDocument/2006/relationships/image" Target="../media/image2.png"/><Relationship Id="rId9" Type="http://schemas.openxmlformats.org/officeDocument/2006/relationships/image" Target="../media/image39.png"/><Relationship Id="rId14" Type="http://schemas.openxmlformats.org/officeDocument/2006/relationships/image" Target="../media/image4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16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7.jpeg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6" Type="http://schemas.openxmlformats.org/officeDocument/2006/relationships/image" Target="../media/image16.jpeg"/><Relationship Id="rId5" Type="http://schemas.openxmlformats.org/officeDocument/2006/relationships/image" Target="../media/image2.png"/><Relationship Id="rId4" Type="http://schemas.openxmlformats.org/officeDocument/2006/relationships/image" Target="../media/image1.png"/><Relationship Id="rId9" Type="http://schemas.openxmlformats.org/officeDocument/2006/relationships/image" Target="../media/image4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16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6.jpe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image" Target="../media/image53.png"/><Relationship Id="rId9" Type="http://schemas.openxmlformats.org/officeDocument/2006/relationships/image" Target="../media/image5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5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7.png"/><Relationship Id="rId4" Type="http://schemas.openxmlformats.org/officeDocument/2006/relationships/image" Target="../media/image16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8.png"/><Relationship Id="rId4" Type="http://schemas.openxmlformats.org/officeDocument/2006/relationships/image" Target="../media/image16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image" Target="../media/image1.png"/><Relationship Id="rId7" Type="http://schemas.openxmlformats.org/officeDocument/2006/relationships/image" Target="../media/image60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jpg"/><Relationship Id="rId5" Type="http://schemas.openxmlformats.org/officeDocument/2006/relationships/image" Target="../media/image16.jpeg"/><Relationship Id="rId10" Type="http://schemas.openxmlformats.org/officeDocument/2006/relationships/image" Target="../media/image63.png"/><Relationship Id="rId4" Type="http://schemas.openxmlformats.org/officeDocument/2006/relationships/image" Target="../media/image2.png"/><Relationship Id="rId9" Type="http://schemas.openxmlformats.org/officeDocument/2006/relationships/image" Target="../media/image62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jpeg"/><Relationship Id="rId3" Type="http://schemas.openxmlformats.org/officeDocument/2006/relationships/image" Target="../media/image1.png"/><Relationship Id="rId7" Type="http://schemas.openxmlformats.org/officeDocument/2006/relationships/image" Target="../media/image6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4.png"/><Relationship Id="rId5" Type="http://schemas.openxmlformats.org/officeDocument/2006/relationships/image" Target="../media/image16.jpeg"/><Relationship Id="rId4" Type="http://schemas.openxmlformats.org/officeDocument/2006/relationships/image" Target="../media/image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3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16.jpe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9.png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6" Type="http://schemas.openxmlformats.org/officeDocument/2006/relationships/image" Target="../media/image16.jpe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1.png"/><Relationship Id="rId7" Type="http://schemas.openxmlformats.org/officeDocument/2006/relationships/image" Target="../media/image32.png"/><Relationship Id="rId12" Type="http://schemas.openxmlformats.org/officeDocument/2006/relationships/image" Target="../media/image6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11" Type="http://schemas.openxmlformats.org/officeDocument/2006/relationships/image" Target="../media/image68.png"/><Relationship Id="rId5" Type="http://schemas.openxmlformats.org/officeDocument/2006/relationships/image" Target="../media/image3.jpeg"/><Relationship Id="rId10" Type="http://schemas.openxmlformats.org/officeDocument/2006/relationships/image" Target="../media/image45.png"/><Relationship Id="rId4" Type="http://schemas.openxmlformats.org/officeDocument/2006/relationships/image" Target="../media/image2.png"/><Relationship Id="rId9" Type="http://schemas.openxmlformats.org/officeDocument/2006/relationships/image" Target="../media/image67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png"/><Relationship Id="rId13" Type="http://schemas.openxmlformats.org/officeDocument/2006/relationships/image" Target="../media/image75.png"/><Relationship Id="rId18" Type="http://schemas.microsoft.com/office/2007/relationships/hdphoto" Target="../media/hdphoto3.wdp"/><Relationship Id="rId3" Type="http://schemas.openxmlformats.org/officeDocument/2006/relationships/image" Target="../media/image70.png"/><Relationship Id="rId7" Type="http://schemas.openxmlformats.org/officeDocument/2006/relationships/image" Target="../media/image3.jpeg"/><Relationship Id="rId12" Type="http://schemas.openxmlformats.org/officeDocument/2006/relationships/image" Target="../media/image74.png"/><Relationship Id="rId17" Type="http://schemas.openxmlformats.org/officeDocument/2006/relationships/image" Target="../media/image79.png"/><Relationship Id="rId2" Type="http://schemas.openxmlformats.org/officeDocument/2006/relationships/notesSlide" Target="../notesSlides/notesSlide13.xml"/><Relationship Id="rId16" Type="http://schemas.openxmlformats.org/officeDocument/2006/relationships/image" Target="../media/image7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11" Type="http://schemas.openxmlformats.org/officeDocument/2006/relationships/image" Target="../media/image73.png"/><Relationship Id="rId5" Type="http://schemas.openxmlformats.org/officeDocument/2006/relationships/image" Target="../media/image1.png"/><Relationship Id="rId15" Type="http://schemas.openxmlformats.org/officeDocument/2006/relationships/image" Target="../media/image77.png"/><Relationship Id="rId10" Type="http://schemas.microsoft.com/office/2007/relationships/hdphoto" Target="../media/hdphoto2.wdp"/><Relationship Id="rId4" Type="http://schemas.microsoft.com/office/2007/relationships/hdphoto" Target="../media/hdphoto1.wdp"/><Relationship Id="rId9" Type="http://schemas.openxmlformats.org/officeDocument/2006/relationships/image" Target="../media/image72.png"/><Relationship Id="rId14" Type="http://schemas.openxmlformats.org/officeDocument/2006/relationships/image" Target="../media/image76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80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5" Type="http://schemas.openxmlformats.org/officeDocument/2006/relationships/image" Target="../media/image5.pn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2F028F-6683-EEC7-99BF-0E69FA1CD8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>
            <a:extLst>
              <a:ext uri="{FF2B5EF4-FFF2-40B4-BE49-F238E27FC236}">
                <a16:creationId xmlns:a16="http://schemas.microsoft.com/office/drawing/2014/main" id="{A262F7E4-7773-B1A5-13C1-E8BC9A4D10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25207"/>
            <a:ext cx="973574" cy="379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>
            <a:extLst>
              <a:ext uri="{FF2B5EF4-FFF2-40B4-BE49-F238E27FC236}">
                <a16:creationId xmlns:a16="http://schemas.microsoft.com/office/drawing/2014/main" id="{FCEDA6F8-A7D3-4038-AC49-FDF8F60AA2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8"/>
            <a:ext cx="985849" cy="977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3EE2CC92-F783-360A-A90D-C3EAE32AFC71}"/>
              </a:ext>
            </a:extLst>
          </p:cNvPr>
          <p:cNvSpPr/>
          <p:nvPr/>
        </p:nvSpPr>
        <p:spPr>
          <a:xfrm>
            <a:off x="7906161" y="26766"/>
            <a:ext cx="110799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200" b="1" dirty="0">
                <a:solidFill>
                  <a:schemeClr val="bg1">
                    <a:lumMod val="50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№ </a:t>
            </a:r>
            <a:r>
              <a:rPr lang="en-US" sz="3200" b="1" dirty="0">
                <a:solidFill>
                  <a:schemeClr val="bg1">
                    <a:lumMod val="50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0</a:t>
            </a:r>
            <a:endParaRPr lang="ru-RU" sz="3200" b="1" dirty="0">
              <a:solidFill>
                <a:schemeClr val="bg1">
                  <a:lumMod val="50000"/>
                </a:schemeClr>
              </a:solidFill>
              <a:latin typeface="Comic Sans MS" panose="030F0702030302020204" pitchFamily="66" charset="0"/>
              <a:cs typeface="Adobe Hebrew" pitchFamily="18" charset="-79"/>
            </a:endParaRP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F1683E93-B973-7CD8-7140-20CD5AD2D12B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180" y="1491630"/>
            <a:ext cx="584775" cy="5847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8" name="Заголовок 7">
            <a:extLst>
              <a:ext uri="{FF2B5EF4-FFF2-40B4-BE49-F238E27FC236}">
                <a16:creationId xmlns:a16="http://schemas.microsoft.com/office/drawing/2014/main" id="{43E65131-CE06-DFAC-8291-9CBD765C2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2" name="intro">
            <a:hlinkClick r:id="" action="ppaction://media"/>
            <a:extLst>
              <a:ext uri="{FF2B5EF4-FFF2-40B4-BE49-F238E27FC236}">
                <a16:creationId xmlns:a16="http://schemas.microsoft.com/office/drawing/2014/main" id="{98F5D561-2DA4-9FC4-3EFB-78472528417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НАЧАЛО">
            <a:hlinkClick r:id="" action="ppaction://media"/>
            <a:extLst>
              <a:ext uri="{FF2B5EF4-FFF2-40B4-BE49-F238E27FC236}">
                <a16:creationId xmlns:a16="http://schemas.microsoft.com/office/drawing/2014/main" id="{D702E935-11B2-6594-3AA5-B112A5C779B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-900608" y="4011910"/>
            <a:ext cx="487362" cy="487363"/>
          </a:xfrm>
          <a:prstGeom prst="rect">
            <a:avLst/>
          </a:prstGeom>
        </p:spPr>
      </p:pic>
      <p:sp>
        <p:nvSpPr>
          <p:cNvPr id="9" name="Номер слайда 8">
            <a:extLst>
              <a:ext uri="{FF2B5EF4-FFF2-40B4-BE49-F238E27FC236}">
                <a16:creationId xmlns:a16="http://schemas.microsoft.com/office/drawing/2014/main" id="{3B8DA91B-C4F5-BBE7-E39E-7AA561C3A6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61CFB-B604-4752-8292-BF117BAA7ACE}" type="slidenum">
              <a:rPr lang="ru-RU" smtClean="0"/>
              <a:pPr/>
              <a:t>1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269386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1400">
        <p:fade/>
      </p:transition>
    </mc:Choice>
    <mc:Fallback xmlns="">
      <p:transition spd="med" advTm="214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2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216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9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8ED7B7-43E7-D48E-4BBD-58A462D521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9EB228F2-EFCD-CB95-FBA7-ADF9C85A31F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201"/>
          <a:stretch/>
        </p:blipFill>
        <p:spPr>
          <a:xfrm>
            <a:off x="0" y="0"/>
            <a:ext cx="9180512" cy="4155926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7C73CEBE-398F-BEA1-2B49-7FA822BBC45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114" y="1347614"/>
            <a:ext cx="2287412" cy="228741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A22B9E9-6EC2-550A-91BE-28C9BCB57CA9}"/>
              </a:ext>
            </a:extLst>
          </p:cNvPr>
          <p:cNvSpPr txBox="1"/>
          <p:nvPr/>
        </p:nvSpPr>
        <p:spPr>
          <a:xfrm>
            <a:off x="2865764" y="1232969"/>
            <a:ext cx="601335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>
                <a:solidFill>
                  <a:schemeClr val="bg1"/>
                </a:solidFill>
                <a:latin typeface="Comic Sans MS" panose="030F0702030302020204" pitchFamily="66" charset="0"/>
                <a:cs typeface="Adobe Hebrew" pitchFamily="18" charset="-79"/>
              </a:rPr>
              <a:t>Система визуализации и распознавания судов с получением данных АИС и изображений со спутника, обрабатываемых с помощью нейронной сети</a:t>
            </a:r>
            <a:endParaRPr lang="ru-RU" sz="2000" dirty="0">
              <a:solidFill>
                <a:schemeClr val="bg1"/>
              </a:solidFill>
              <a:latin typeface="Comic Sans MS" panose="030F0702030302020204" pitchFamily="66" charset="0"/>
              <a:cs typeface="Adobe Hebrew" pitchFamily="18" charset="-79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83E24EF-9F2A-1659-5074-D5A1975AE3E9}"/>
              </a:ext>
            </a:extLst>
          </p:cNvPr>
          <p:cNvSpPr txBox="1"/>
          <p:nvPr/>
        </p:nvSpPr>
        <p:spPr>
          <a:xfrm>
            <a:off x="2865764" y="2700534"/>
            <a:ext cx="12842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SpaceZ</a:t>
            </a:r>
            <a:endParaRPr lang="ru-RU" sz="2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800A9E-D7CD-7C3A-089F-19BB93160597}"/>
              </a:ext>
            </a:extLst>
          </p:cNvPr>
          <p:cNvSpPr txBox="1"/>
          <p:nvPr/>
        </p:nvSpPr>
        <p:spPr>
          <a:xfrm>
            <a:off x="111876" y="118679"/>
            <a:ext cx="38840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dirty="0">
                <a:solidFill>
                  <a:schemeClr val="bg1"/>
                </a:solidFill>
                <a:latin typeface="Comic Sans MS" panose="030F0702030302020204" pitchFamily="66" charset="0"/>
                <a:ea typeface="Segoe UI Black" panose="020B0A02040204020203" pitchFamily="34" charset="0"/>
              </a:rPr>
              <a:t>Космическая смена </a:t>
            </a:r>
          </a:p>
          <a:p>
            <a:r>
              <a:rPr lang="ru-RU" sz="1600" dirty="0">
                <a:solidFill>
                  <a:schemeClr val="bg1"/>
                </a:solidFill>
                <a:latin typeface="Comic Sans MS" panose="030F0702030302020204" pitchFamily="66" charset="0"/>
                <a:ea typeface="Segoe UI Black" panose="020B0A02040204020203" pitchFamily="34" charset="0"/>
              </a:rPr>
              <a:t>программы «Дежурный по планете» </a:t>
            </a:r>
          </a:p>
          <a:p>
            <a:r>
              <a:rPr lang="ru-RU" sz="1600" dirty="0">
                <a:solidFill>
                  <a:schemeClr val="bg1"/>
                </a:solidFill>
                <a:latin typeface="Comic Sans MS" panose="030F0702030302020204" pitchFamily="66" charset="0"/>
                <a:ea typeface="Segoe UI Black" panose="020B0A02040204020203" pitchFamily="34" charset="0"/>
                <a:cs typeface="Adobe Hebrew" pitchFamily="18" charset="-79"/>
              </a:rPr>
              <a:t>31 марта – 12 апреля 2025 г.</a:t>
            </a:r>
          </a:p>
          <a:p>
            <a:r>
              <a:rPr lang="ru-RU" sz="1600" dirty="0">
                <a:solidFill>
                  <a:schemeClr val="bg1"/>
                </a:solidFill>
                <a:latin typeface="Comic Sans MS" panose="030F0702030302020204" pitchFamily="66" charset="0"/>
                <a:ea typeface="Segoe UI Black" panose="020B0A02040204020203" pitchFamily="34" charset="0"/>
                <a:cs typeface="Adobe Hebrew" pitchFamily="18" charset="-79"/>
              </a:rPr>
              <a:t>г. Казань</a:t>
            </a:r>
          </a:p>
          <a:p>
            <a:endParaRPr lang="ru-RU" sz="2000" b="1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177C14E4-85E8-6351-0899-4332B10C52F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946"/>
          <a:stretch/>
        </p:blipFill>
        <p:spPr>
          <a:xfrm>
            <a:off x="0" y="4459849"/>
            <a:ext cx="9144000" cy="530846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CCCD8BE3-64D4-FB76-95AF-E1009C11EE7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4308" y="89290"/>
            <a:ext cx="1197816" cy="119781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20A3F93-2A46-634D-49C7-9AFC5DCFA21C}"/>
              </a:ext>
            </a:extLst>
          </p:cNvPr>
          <p:cNvSpPr txBox="1"/>
          <p:nvPr/>
        </p:nvSpPr>
        <p:spPr>
          <a:xfrm>
            <a:off x="2865764" y="3233655"/>
            <a:ext cx="57200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b="1" dirty="0">
                <a:solidFill>
                  <a:schemeClr val="bg1"/>
                </a:solidFill>
                <a:latin typeface="Comic Sans MS" panose="030F0702030302020204" pitchFamily="66" charset="0"/>
                <a:cs typeface="Adobe Hebrew" pitchFamily="18" charset="-79"/>
              </a:rPr>
              <a:t>Космическая автоматическая идентификация объектов и искусственный интеллект</a:t>
            </a:r>
          </a:p>
        </p:txBody>
      </p:sp>
    </p:spTree>
    <p:extLst>
      <p:ext uri="{BB962C8B-B14F-4D97-AF65-F5344CB8AC3E}">
        <p14:creationId xmlns:p14="http://schemas.microsoft.com/office/powerpoint/2010/main" val="666838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>
            <a:extLst>
              <a:ext uri="{FF2B5EF4-FFF2-40B4-BE49-F238E27FC236}">
                <a16:creationId xmlns:a16="http://schemas.microsoft.com/office/drawing/2014/main" id="{245EB159-3CA0-2DAB-A7A6-7E15AE5654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2119" y="4233816"/>
            <a:ext cx="1239040" cy="930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55576" y="0"/>
            <a:ext cx="7776864" cy="857250"/>
          </a:xfrm>
        </p:spPr>
        <p:txBody>
          <a:bodyPr>
            <a:normAutofit/>
          </a:bodyPr>
          <a:lstStyle/>
          <a:p>
            <a:r>
              <a:rPr lang="ru-RU" sz="3200" b="1" dirty="0">
                <a:solidFill>
                  <a:srgbClr val="7030A0"/>
                </a:solidFill>
                <a:cs typeface="Adobe Hebrew" pitchFamily="18" charset="-79"/>
              </a:rPr>
              <a:t>Постановка задачи конкурса</a:t>
            </a:r>
            <a:endParaRPr lang="ru-RU" sz="2000" dirty="0">
              <a:solidFill>
                <a:srgbClr val="7030A0"/>
              </a:solidFill>
              <a:cs typeface="Adobe Hebrew" pitchFamily="18" charset="-79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25207"/>
            <a:ext cx="973574" cy="379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8"/>
            <a:ext cx="985849" cy="977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Заголовок 1"/>
          <p:cNvSpPr txBox="1">
            <a:spLocks/>
          </p:cNvSpPr>
          <p:nvPr/>
        </p:nvSpPr>
        <p:spPr>
          <a:xfrm>
            <a:off x="1475656" y="637257"/>
            <a:ext cx="6912768" cy="33079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indent="457200" algn="just">
              <a:lnSpc>
                <a:spcPct val="130000"/>
              </a:lnSpc>
            </a:pPr>
            <a:r>
              <a:rPr lang="ru-RU" sz="1600" i="1" dirty="0">
                <a:latin typeface="Comic Sans MS" panose="030F0702030302020204" pitchFamily="66" charset="0"/>
                <a:cs typeface="Adobe Hebrew" pitchFamily="18" charset="-79"/>
              </a:rPr>
              <a:t>Создание прототипа </a:t>
            </a:r>
            <a:r>
              <a:rPr lang="en-US" sz="1600" i="1" dirty="0">
                <a:latin typeface="Comic Sans MS" panose="030F0702030302020204" pitchFamily="66" charset="0"/>
                <a:cs typeface="Adobe Hebrew" pitchFamily="18" charset="-79"/>
              </a:rPr>
              <a:t>web-</a:t>
            </a:r>
            <a:r>
              <a:rPr lang="ru-RU" sz="1600" i="1" dirty="0">
                <a:latin typeface="Comic Sans MS" panose="030F0702030302020204" pitchFamily="66" charset="0"/>
                <a:cs typeface="Adobe Hebrew" pitchFamily="18" charset="-79"/>
              </a:rPr>
              <a:t>сервиса для визуализации и хранения данных, полученных  и декодированных с АИС судов и спутников с использованием искусственного интеллекта для детектирования объектов на космических снимках, а также анализа и прогнозирования внештатных ситуаций, дополняя полученную выборку с помощью разработки имитационной модели    </a:t>
            </a:r>
          </a:p>
        </p:txBody>
      </p:sp>
      <p:sp>
        <p:nvSpPr>
          <p:cNvPr id="6" name="Прямоугольник 5"/>
          <p:cNvSpPr/>
          <p:nvPr/>
        </p:nvSpPr>
        <p:spPr>
          <a:xfrm>
            <a:off x="7906161" y="26766"/>
            <a:ext cx="11801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200" b="1" dirty="0">
                <a:solidFill>
                  <a:schemeClr val="bg1">
                    <a:lumMod val="50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№12</a:t>
            </a:r>
          </a:p>
        </p:txBody>
      </p:sp>
      <p:sp>
        <p:nvSpPr>
          <p:cNvPr id="9" name="Стрелка: вправо 8">
            <a:extLst>
              <a:ext uri="{FF2B5EF4-FFF2-40B4-BE49-F238E27FC236}">
                <a16:creationId xmlns:a16="http://schemas.microsoft.com/office/drawing/2014/main" id="{BBF77A5A-C40C-46B8-7074-EC82CE329EB7}"/>
              </a:ext>
            </a:extLst>
          </p:cNvPr>
          <p:cNvSpPr/>
          <p:nvPr/>
        </p:nvSpPr>
        <p:spPr>
          <a:xfrm>
            <a:off x="2870262" y="4442644"/>
            <a:ext cx="465713" cy="204156"/>
          </a:xfrm>
          <a:prstGeom prst="rightArrow">
            <a:avLst>
              <a:gd name="adj1" fmla="val 19790"/>
              <a:gd name="adj2" fmla="val 66700"/>
            </a:avLst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254DE7DA-78AB-68FD-C3C5-9B046D11590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55054" y="4439518"/>
            <a:ext cx="469433" cy="207282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76AB5367-12FA-06E4-55D4-97907C4A83F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75338" y="4439518"/>
            <a:ext cx="469433" cy="207282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D26E2D90-7B8C-CF4F-45F9-53F1D532EFE8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3488" y="3888790"/>
            <a:ext cx="1016302" cy="587197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87F0ED4A-584F-A766-825E-67A5EC8322E5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180" y="1491630"/>
            <a:ext cx="584775" cy="5847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9" name="Рисунок 18">
            <a:extLst>
              <a:ext uri="{FF2B5EF4-FFF2-40B4-BE49-F238E27FC236}">
                <a16:creationId xmlns:a16="http://schemas.microsoft.com/office/drawing/2014/main" id="{043E91A7-BFB3-6D9B-A166-0C58DD3D4F32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7808" y="4083918"/>
            <a:ext cx="1377348" cy="973828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6760FF7C-09C2-24F9-3590-50426250FBF4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1578" y="4044361"/>
            <a:ext cx="1790462" cy="954913"/>
          </a:xfrm>
          <a:prstGeom prst="rect">
            <a:avLst/>
          </a:prstGeom>
        </p:spPr>
      </p:pic>
      <p:pic>
        <p:nvPicPr>
          <p:cNvPr id="23" name="Рисунок 22">
            <a:extLst>
              <a:ext uri="{FF2B5EF4-FFF2-40B4-BE49-F238E27FC236}">
                <a16:creationId xmlns:a16="http://schemas.microsoft.com/office/drawing/2014/main" id="{715D5877-48FF-299F-0EB5-B1AD0AFCC8EB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3927015"/>
            <a:ext cx="1310854" cy="1310854"/>
          </a:xfrm>
          <a:prstGeom prst="rect">
            <a:avLst/>
          </a:prstGeom>
        </p:spPr>
      </p:pic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D923B5F1-83C8-48AB-6057-5EB855C157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1324251" y="4847249"/>
            <a:ext cx="2133600" cy="273844"/>
          </a:xfrm>
        </p:spPr>
        <p:txBody>
          <a:bodyPr/>
          <a:lstStyle/>
          <a:p>
            <a:fld id="{EA161CFB-B604-4752-8292-BF117BAA7ACE}" type="slidenum">
              <a:rPr lang="ru-RU" smtClean="0"/>
              <a:pPr/>
              <a:t>3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722919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4C6C877-00B6-38B9-8468-9E24E815DB0C}"/>
              </a:ext>
            </a:extLst>
          </p:cNvPr>
          <p:cNvSpPr txBox="1"/>
          <p:nvPr/>
        </p:nvSpPr>
        <p:spPr>
          <a:xfrm>
            <a:off x="1364754" y="747778"/>
            <a:ext cx="7167686" cy="9023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20000"/>
              </a:lnSpc>
            </a:pPr>
            <a:r>
              <a:rPr lang="ru-RU" sz="15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Цель проекта – </a:t>
            </a:r>
            <a:r>
              <a:rPr lang="ru-RU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создание системы визуализации и </a:t>
            </a:r>
            <a:r>
              <a:rPr lang="ru-RU" sz="150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распознавания судов </a:t>
            </a:r>
            <a:r>
              <a:rPr lang="ru-RU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с получением данных АИС и изображений со спутника, обрабатываемых с помощью нейронной сети</a:t>
            </a:r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403648" y="-109472"/>
            <a:ext cx="6768752" cy="857250"/>
          </a:xfrm>
        </p:spPr>
        <p:txBody>
          <a:bodyPr>
            <a:normAutofit/>
          </a:bodyPr>
          <a:lstStyle/>
          <a:p>
            <a:r>
              <a:rPr lang="ru-RU" sz="3200" b="1" dirty="0">
                <a:solidFill>
                  <a:srgbClr val="7030A0"/>
                </a:solidFill>
                <a:cs typeface="Adobe Hebrew" pitchFamily="18" charset="-79"/>
              </a:rPr>
              <a:t>Цель и задачи проекта</a:t>
            </a:r>
            <a:endParaRPr lang="ru-RU" sz="2000" dirty="0">
              <a:solidFill>
                <a:srgbClr val="7030A0"/>
              </a:solidFill>
              <a:cs typeface="Adobe Hebrew" pitchFamily="18" charset="-79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25207"/>
            <a:ext cx="973574" cy="379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8"/>
            <a:ext cx="985849" cy="977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7906161" y="26766"/>
            <a:ext cx="11801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200" b="1" dirty="0">
                <a:solidFill>
                  <a:schemeClr val="bg1">
                    <a:lumMod val="50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№12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C11B2370-8425-D703-FDAF-C73FB471DC4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180" y="1491630"/>
            <a:ext cx="584775" cy="5847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2D3519C-B5BE-E7DC-5A16-B6576B5A7E20}"/>
              </a:ext>
            </a:extLst>
          </p:cNvPr>
          <p:cNvSpPr txBox="1"/>
          <p:nvPr/>
        </p:nvSpPr>
        <p:spPr>
          <a:xfrm>
            <a:off x="1403648" y="1772516"/>
            <a:ext cx="7128792" cy="37394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20000"/>
              </a:lnSpc>
            </a:pPr>
            <a:r>
              <a:rPr lang="ru-RU" sz="15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Перечень задач</a:t>
            </a:r>
          </a:p>
          <a:p>
            <a:pPr marL="342900" indent="-3429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ru-RU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Сборка антенны для получения сигналов</a:t>
            </a:r>
          </a:p>
          <a:p>
            <a:pPr marL="342900" indent="-3429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ru-RU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Написание кодера и декодера АИС сообщений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ru-RU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Создание базы данных о судах, заполнение информацией, полученной из АИС сообщений</a:t>
            </a:r>
          </a:p>
          <a:p>
            <a:pPr marL="342900" indent="-3429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ru-RU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Моделирование 3</a:t>
            </a: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D</a:t>
            </a:r>
            <a:r>
              <a:rPr lang="ru-RU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-судов классификации</a:t>
            </a:r>
          </a:p>
          <a:p>
            <a:pPr marL="342900" indent="-3429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ru-RU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Обучение НС детекции кораблей на снимках спутника и сегментации разливов нефти</a:t>
            </a:r>
          </a:p>
          <a:p>
            <a:pPr marL="342900" indent="-3429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ru-RU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Разработка сайта с полным функционалом</a:t>
            </a:r>
          </a:p>
          <a:p>
            <a:pPr marL="342900" indent="-3429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ru-RU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Написание чат-бота для удобства пользователей</a:t>
            </a:r>
          </a:p>
          <a:p>
            <a:pPr algn="l">
              <a:lnSpc>
                <a:spcPct val="120000"/>
              </a:lnSpc>
            </a:pPr>
            <a:endParaRPr lang="ru-RU" sz="1500" dirty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pitchFamily="66" charset="0"/>
              <a:cs typeface="Adobe Hebrew" pitchFamily="18" charset="-79"/>
            </a:endParaRPr>
          </a:p>
          <a:p>
            <a:pPr algn="l"/>
            <a:endParaRPr lang="ru-RU" sz="1500" dirty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pitchFamily="66" charset="0"/>
              <a:cs typeface="Adobe Hebrew" pitchFamily="18" charset="-79"/>
            </a:endParaRPr>
          </a:p>
          <a:p>
            <a:pPr algn="l"/>
            <a:br>
              <a:rPr lang="ru-RU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</a:br>
            <a:endParaRPr lang="ru-RU" sz="1500" dirty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pitchFamily="66" charset="0"/>
              <a:cs typeface="Adobe Hebrew" pitchFamily="18" charset="-79"/>
            </a:endParaRPr>
          </a:p>
        </p:txBody>
      </p:sp>
      <p:sp>
        <p:nvSpPr>
          <p:cNvPr id="8" name="Номер слайда 7">
            <a:extLst>
              <a:ext uri="{FF2B5EF4-FFF2-40B4-BE49-F238E27FC236}">
                <a16:creationId xmlns:a16="http://schemas.microsoft.com/office/drawing/2014/main" id="{35889C6D-267A-604A-F01F-B7E1BF4317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1332656" y="4869656"/>
            <a:ext cx="2133600" cy="273844"/>
          </a:xfrm>
        </p:spPr>
        <p:txBody>
          <a:bodyPr/>
          <a:lstStyle/>
          <a:p>
            <a:fld id="{EA161CFB-B604-4752-8292-BF117BAA7ACE}" type="slidenum">
              <a:rPr lang="ru-RU" smtClean="0"/>
              <a:pPr/>
              <a:t>4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508205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097BFD-9961-097D-2321-A0EBCC5E62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799A380-FA54-0662-5162-474E41CE8D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3648" y="-109472"/>
            <a:ext cx="6768752" cy="857250"/>
          </a:xfrm>
        </p:spPr>
        <p:txBody>
          <a:bodyPr>
            <a:normAutofit/>
          </a:bodyPr>
          <a:lstStyle/>
          <a:p>
            <a:r>
              <a:rPr lang="ru-RU" sz="3200" b="1" dirty="0">
                <a:solidFill>
                  <a:srgbClr val="7030A0"/>
                </a:solidFill>
                <a:cs typeface="Adobe Hebrew" pitchFamily="18" charset="-79"/>
              </a:rPr>
              <a:t>Цель и задачи проекта</a:t>
            </a:r>
            <a:endParaRPr lang="ru-RU" sz="2000" dirty="0">
              <a:solidFill>
                <a:srgbClr val="7030A0"/>
              </a:solidFill>
              <a:cs typeface="Adobe Hebrew" pitchFamily="18" charset="-79"/>
            </a:endParaRPr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0519C33E-756E-3268-054E-6F8E8B025E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25207"/>
            <a:ext cx="973574" cy="379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>
            <a:extLst>
              <a:ext uri="{FF2B5EF4-FFF2-40B4-BE49-F238E27FC236}">
                <a16:creationId xmlns:a16="http://schemas.microsoft.com/office/drawing/2014/main" id="{E5850E69-3C9C-C084-8135-A010B60398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8"/>
            <a:ext cx="985849" cy="977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2AFF4F17-F178-9744-0269-7F7FDBE517E9}"/>
              </a:ext>
            </a:extLst>
          </p:cNvPr>
          <p:cNvSpPr/>
          <p:nvPr/>
        </p:nvSpPr>
        <p:spPr>
          <a:xfrm>
            <a:off x="7906161" y="26766"/>
            <a:ext cx="11801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200" b="1" dirty="0">
                <a:solidFill>
                  <a:schemeClr val="bg1">
                    <a:lumMod val="50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№12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09BF3D28-8D53-0274-0C4F-389DE31343E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180" y="1491630"/>
            <a:ext cx="584775" cy="5847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621D325-20B1-A3F2-2377-71007A847242}"/>
              </a:ext>
            </a:extLst>
          </p:cNvPr>
          <p:cNvSpPr txBox="1"/>
          <p:nvPr/>
        </p:nvSpPr>
        <p:spPr>
          <a:xfrm>
            <a:off x="1364754" y="747778"/>
            <a:ext cx="7167686" cy="9023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20000"/>
              </a:lnSpc>
            </a:pPr>
            <a:r>
              <a:rPr lang="ru-RU" sz="15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Цель проекта – </a:t>
            </a:r>
            <a:r>
              <a:rPr lang="ru-RU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создание системы визуализации и </a:t>
            </a:r>
            <a:r>
              <a:rPr lang="ru-RU" sz="150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распознавания судов </a:t>
            </a:r>
            <a:r>
              <a:rPr lang="ru-RU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с получением данных АИС и изображений со спутника, обрабатываемых с помощью нейронной сети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525E3CC-B117-523B-A482-450F70EF91E5}"/>
              </a:ext>
            </a:extLst>
          </p:cNvPr>
          <p:cNvSpPr txBox="1"/>
          <p:nvPr/>
        </p:nvSpPr>
        <p:spPr>
          <a:xfrm>
            <a:off x="1364754" y="1923678"/>
            <a:ext cx="7095678" cy="22873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20000"/>
              </a:lnSpc>
            </a:pPr>
            <a:r>
              <a:rPr lang="ru-RU" sz="15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Ожидаемый результат:</a:t>
            </a:r>
          </a:p>
          <a:p>
            <a:pPr marL="285750" indent="-28575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ru-RU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Сконструирована антенна для приема данных АИС</a:t>
            </a:r>
          </a:p>
          <a:p>
            <a:pPr marL="285750" indent="-28575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ru-RU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Обучена нейросеть </a:t>
            </a:r>
            <a:r>
              <a:rPr lang="ru-RU" sz="150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опознаванию судов </a:t>
            </a:r>
            <a:r>
              <a:rPr lang="ru-RU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и разливов нефти</a:t>
            </a:r>
          </a:p>
          <a:p>
            <a:pPr marL="285750" indent="-28575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ru-RU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Принятые данные АИС декодированы</a:t>
            </a:r>
          </a:p>
          <a:p>
            <a:pPr marL="285750" indent="-28575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ru-RU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Создан </a:t>
            </a:r>
            <a:r>
              <a:rPr lang="ru-RU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web</a:t>
            </a:r>
            <a:r>
              <a:rPr lang="ru-RU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-сервис с </a:t>
            </a:r>
            <a:r>
              <a:rPr lang="ru-RU" sz="150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отображением судов </a:t>
            </a:r>
            <a:r>
              <a:rPr lang="ru-RU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на карте и дополнительными функциями</a:t>
            </a:r>
          </a:p>
          <a:p>
            <a:pPr marL="285750" indent="-28575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ru-RU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Внедрена функция ИИ в </a:t>
            </a: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backend</a:t>
            </a:r>
            <a:r>
              <a:rPr lang="ru-RU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 для детекции и отображения обнаруженных кораблей на карте</a:t>
            </a:r>
          </a:p>
        </p:txBody>
      </p:sp>
      <p:sp>
        <p:nvSpPr>
          <p:cNvPr id="8" name="Номер слайда 7">
            <a:extLst>
              <a:ext uri="{FF2B5EF4-FFF2-40B4-BE49-F238E27FC236}">
                <a16:creationId xmlns:a16="http://schemas.microsoft.com/office/drawing/2014/main" id="{04AD565A-CCBE-2EB7-3254-B851A8494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1332656" y="4847249"/>
            <a:ext cx="2133600" cy="273844"/>
          </a:xfrm>
        </p:spPr>
        <p:txBody>
          <a:bodyPr/>
          <a:lstStyle/>
          <a:p>
            <a:fld id="{EA161CFB-B604-4752-8292-BF117BAA7ACE}" type="slidenum">
              <a:rPr lang="ru-RU" smtClean="0"/>
              <a:pPr/>
              <a:t>5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6083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403648" y="43913"/>
            <a:ext cx="6768752" cy="857250"/>
          </a:xfrm>
        </p:spPr>
        <p:txBody>
          <a:bodyPr>
            <a:noAutofit/>
          </a:bodyPr>
          <a:lstStyle/>
          <a:p>
            <a:r>
              <a:rPr lang="ru-RU" sz="3200" b="1" dirty="0">
                <a:solidFill>
                  <a:srgbClr val="7030A0"/>
                </a:solidFill>
                <a:cs typeface="Adobe Hebrew" pitchFamily="18" charset="-79"/>
              </a:rPr>
              <a:t>Техническое задание проекта</a:t>
            </a:r>
            <a:endParaRPr lang="ru-RU" sz="2000" dirty="0">
              <a:solidFill>
                <a:srgbClr val="7030A0"/>
              </a:solidFill>
              <a:cs typeface="Adobe Hebrew" pitchFamily="18" charset="-79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25207"/>
            <a:ext cx="973574" cy="379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8"/>
            <a:ext cx="985849" cy="977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Заголовок 1"/>
          <p:cNvSpPr txBox="1">
            <a:spLocks/>
          </p:cNvSpPr>
          <p:nvPr/>
        </p:nvSpPr>
        <p:spPr>
          <a:xfrm>
            <a:off x="1331348" y="843558"/>
            <a:ext cx="7776864" cy="41898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 algn="l">
              <a:lnSpc>
                <a:spcPct val="120000"/>
              </a:lnSpc>
              <a:buFont typeface="+mj-lt"/>
              <a:buAutoNum type="arabicPeriod"/>
            </a:pPr>
            <a:r>
              <a:rPr lang="ru-RU" sz="1400" dirty="0">
                <a:latin typeface="Comic Sans MS" panose="030F0702030302020204" pitchFamily="66" charset="0"/>
                <a:cs typeface="Adobe Hebrew" pitchFamily="18" charset="-79"/>
              </a:rPr>
              <a:t>Написание </a:t>
            </a:r>
            <a:r>
              <a:rPr lang="ru-RU" sz="1400" b="1" dirty="0">
                <a:solidFill>
                  <a:srgbClr val="7030A0"/>
                </a:solidFill>
                <a:latin typeface="Comic Sans MS" panose="030F0702030302020204" pitchFamily="66" charset="0"/>
                <a:cs typeface="Adobe Hebrew" pitchFamily="18" charset="-79"/>
              </a:rPr>
              <a:t>кодера и декодера </a:t>
            </a:r>
            <a:r>
              <a:rPr lang="ru-RU" sz="1400" dirty="0">
                <a:latin typeface="Comic Sans MS" panose="030F0702030302020204" pitchFamily="66" charset="0"/>
                <a:cs typeface="Adobe Hebrew" pitchFamily="18" charset="-79"/>
              </a:rPr>
              <a:t>АИС сообщений по стандартам связи</a:t>
            </a:r>
          </a:p>
          <a:p>
            <a:pPr marL="342900" indent="-342900" algn="l">
              <a:lnSpc>
                <a:spcPct val="120000"/>
              </a:lnSpc>
              <a:buFont typeface="+mj-lt"/>
              <a:buAutoNum type="arabicPeriod"/>
            </a:pPr>
            <a:r>
              <a:rPr lang="ru-RU" sz="1400" dirty="0">
                <a:latin typeface="Comic Sans MS" panose="030F0702030302020204" pitchFamily="66" charset="0"/>
                <a:cs typeface="Adobe Hebrew" pitchFamily="18" charset="-79"/>
              </a:rPr>
              <a:t>Освоение процесса приема (162.025 МГц, 161.975 МГц), обработки, формирования и передачи АИС сообщений с помощью  </a:t>
            </a:r>
            <a:r>
              <a:rPr lang="en-US" sz="1400" b="1" dirty="0">
                <a:solidFill>
                  <a:srgbClr val="7030A0"/>
                </a:solidFill>
                <a:latin typeface="Comic Sans MS" panose="030F0702030302020204" pitchFamily="66" charset="0"/>
                <a:cs typeface="Adobe Hebrew" pitchFamily="18" charset="-79"/>
              </a:rPr>
              <a:t>SDR</a:t>
            </a:r>
            <a:r>
              <a:rPr lang="ru-RU" sz="1400" b="1" dirty="0">
                <a:solidFill>
                  <a:srgbClr val="7030A0"/>
                </a:solidFill>
                <a:latin typeface="Comic Sans MS" panose="030F0702030302020204" pitchFamily="66" charset="0"/>
                <a:cs typeface="Adobe Hebrew" pitchFamily="18" charset="-79"/>
              </a:rPr>
              <a:t> платформ + корабельной и </a:t>
            </a:r>
            <a:r>
              <a:rPr lang="en-US" sz="1400" b="1" dirty="0">
                <a:solidFill>
                  <a:srgbClr val="7030A0"/>
                </a:solidFill>
                <a:latin typeface="Comic Sans MS" panose="030F0702030302020204" pitchFamily="66" charset="0"/>
                <a:cs typeface="Adobe Hebrew" pitchFamily="18" charset="-79"/>
              </a:rPr>
              <a:t>CubeSat </a:t>
            </a:r>
            <a:r>
              <a:rPr lang="ru-RU" sz="1400" dirty="0">
                <a:latin typeface="Comic Sans MS" panose="030F0702030302020204" pitchFamily="66" charset="0"/>
                <a:cs typeface="Adobe Hebrew" pitchFamily="18" charset="-79"/>
              </a:rPr>
              <a:t>АИС плат </a:t>
            </a:r>
          </a:p>
          <a:p>
            <a:pPr marL="342900" indent="-342900" algn="l">
              <a:lnSpc>
                <a:spcPct val="120000"/>
              </a:lnSpc>
              <a:buFont typeface="+mj-lt"/>
              <a:buAutoNum type="arabicPeriod"/>
            </a:pPr>
            <a:r>
              <a:rPr lang="ru-RU" sz="1400" dirty="0">
                <a:latin typeface="Comic Sans MS" panose="030F0702030302020204" pitchFamily="66" charset="0"/>
                <a:cs typeface="Adobe Hebrew" pitchFamily="18" charset="-79"/>
              </a:rPr>
              <a:t>Разработка </a:t>
            </a:r>
            <a:r>
              <a:rPr lang="ru-RU" sz="1400" dirty="0" err="1">
                <a:latin typeface="Comic Sans MS" panose="030F0702030302020204" pitchFamily="66" charset="0"/>
                <a:cs typeface="Adobe Hebrew" pitchFamily="18" charset="-79"/>
              </a:rPr>
              <a:t>схемотех</a:t>
            </a:r>
            <a:r>
              <a:rPr lang="ru-RU" sz="1400" dirty="0">
                <a:latin typeface="Comic Sans MS" panose="030F0702030302020204" pitchFamily="66" charset="0"/>
                <a:cs typeface="Adobe Hebrew" pitchFamily="18" charset="-79"/>
              </a:rPr>
              <a:t>. решений </a:t>
            </a:r>
            <a:r>
              <a:rPr lang="ru-RU" sz="1400" b="1" dirty="0">
                <a:solidFill>
                  <a:srgbClr val="7030A0"/>
                </a:solidFill>
                <a:latin typeface="Comic Sans MS" panose="030F0702030302020204" pitchFamily="66" charset="0"/>
                <a:cs typeface="Adobe Hebrew" pitchFamily="18" charset="-79"/>
              </a:rPr>
              <a:t>приемо-передающего тракта </a:t>
            </a:r>
            <a:r>
              <a:rPr lang="ru-RU" sz="1400" dirty="0">
                <a:latin typeface="Comic Sans MS" panose="030F0702030302020204" pitchFamily="66" charset="0"/>
                <a:cs typeface="Adobe Hebrew" pitchFamily="18" charset="-79"/>
              </a:rPr>
              <a:t>(162.025 МГц)</a:t>
            </a:r>
          </a:p>
          <a:p>
            <a:pPr marL="342900" indent="-342900" algn="l">
              <a:lnSpc>
                <a:spcPct val="120000"/>
              </a:lnSpc>
              <a:buFont typeface="+mj-lt"/>
              <a:buAutoNum type="arabicPeriod"/>
            </a:pPr>
            <a:r>
              <a:rPr lang="ru-RU" sz="1400" dirty="0">
                <a:latin typeface="Comic Sans MS" panose="030F0702030302020204" pitchFamily="66" charset="0"/>
                <a:cs typeface="Adobe Hebrew" pitchFamily="18" charset="-79"/>
              </a:rPr>
              <a:t>Реализация процесса приема реальных сообщений АИС (6) с КА (</a:t>
            </a:r>
            <a:r>
              <a:rPr lang="en-US" sz="1400" dirty="0">
                <a:latin typeface="Comic Sans MS" panose="030F0702030302020204" pitchFamily="66" charset="0"/>
                <a:cs typeface="Adobe Hebrew" pitchFamily="18" charset="-79"/>
              </a:rPr>
              <a:t>PU-5)</a:t>
            </a:r>
            <a:r>
              <a:rPr lang="ru-RU" sz="1400" dirty="0">
                <a:latin typeface="Comic Sans MS" panose="030F0702030302020204" pitchFamily="66" charset="0"/>
                <a:cs typeface="Adobe Hebrew" pitchFamily="18" charset="-79"/>
              </a:rPr>
              <a:t> и близлежащих кораблей </a:t>
            </a:r>
          </a:p>
          <a:p>
            <a:pPr marL="342900" indent="-342900" algn="l">
              <a:lnSpc>
                <a:spcPct val="120000"/>
              </a:lnSpc>
              <a:buFont typeface="+mj-lt"/>
              <a:buAutoNum type="arabicPeriod"/>
            </a:pPr>
            <a:r>
              <a:rPr lang="ru-RU" sz="1400" dirty="0">
                <a:latin typeface="Comic Sans MS" panose="030F0702030302020204" pitchFamily="66" charset="0"/>
                <a:cs typeface="Adobe Hebrew" pitchFamily="18" charset="-79"/>
              </a:rPr>
              <a:t>Реализация базы данных для хранения </a:t>
            </a:r>
            <a:r>
              <a:rPr lang="ru-RU" sz="1400" b="1" dirty="0">
                <a:solidFill>
                  <a:srgbClr val="7030A0"/>
                </a:solidFill>
                <a:latin typeface="Comic Sans MS" panose="030F0702030302020204" pitchFamily="66" charset="0"/>
                <a:cs typeface="Adobe Hebrew" pitchFamily="18" charset="-79"/>
              </a:rPr>
              <a:t>большого количества записей</a:t>
            </a:r>
            <a:r>
              <a:rPr lang="ru-RU" sz="1400" dirty="0">
                <a:latin typeface="Comic Sans MS" panose="030F0702030302020204" pitchFamily="66" charset="0"/>
                <a:cs typeface="Adobe Hebrew" pitchFamily="18" charset="-79"/>
              </a:rPr>
              <a:t> АИС сообщений (июнь-август 2024, 104 тыс. кораблей) </a:t>
            </a:r>
          </a:p>
          <a:p>
            <a:pPr marL="342900" indent="-342900" algn="l">
              <a:lnSpc>
                <a:spcPct val="120000"/>
              </a:lnSpc>
              <a:buFont typeface="+mj-lt"/>
              <a:buAutoNum type="arabicPeriod"/>
            </a:pPr>
            <a:r>
              <a:rPr lang="ru-RU" sz="1400" dirty="0">
                <a:latin typeface="Comic Sans MS" panose="030F0702030302020204" pitchFamily="66" charset="0"/>
                <a:cs typeface="Adobe Hebrew" pitchFamily="18" charset="-79"/>
              </a:rPr>
              <a:t>Обучение </a:t>
            </a:r>
            <a:r>
              <a:rPr lang="ru-RU" sz="1400" b="1" dirty="0">
                <a:solidFill>
                  <a:srgbClr val="7030A0"/>
                </a:solidFill>
                <a:latin typeface="Comic Sans MS" panose="030F0702030302020204" pitchFamily="66" charset="0"/>
                <a:cs typeface="Adobe Hebrew" pitchFamily="18" charset="-79"/>
              </a:rPr>
              <a:t>нейросети </a:t>
            </a:r>
            <a:r>
              <a:rPr lang="ru-RU" sz="1400" dirty="0">
                <a:latin typeface="Comic Sans MS" panose="030F0702030302020204" pitchFamily="66" charset="0"/>
                <a:cs typeface="Adobe Hebrew" pitchFamily="18" charset="-79"/>
              </a:rPr>
              <a:t>на собранных датасетах</a:t>
            </a:r>
          </a:p>
          <a:p>
            <a:pPr marL="342900" indent="-342900" algn="l">
              <a:lnSpc>
                <a:spcPct val="120000"/>
              </a:lnSpc>
              <a:buFont typeface="+mj-lt"/>
              <a:buAutoNum type="arabicPeriod"/>
            </a:pPr>
            <a:r>
              <a:rPr lang="ru-RU" sz="1400" dirty="0">
                <a:latin typeface="Comic Sans MS" panose="030F0702030302020204" pitchFamily="66" charset="0"/>
                <a:cs typeface="Adobe Hebrew" pitchFamily="18" charset="-79"/>
              </a:rPr>
              <a:t>Интеграция </a:t>
            </a:r>
            <a:r>
              <a:rPr lang="ru-RU" sz="1400" b="1" dirty="0">
                <a:solidFill>
                  <a:srgbClr val="7030A0"/>
                </a:solidFill>
                <a:latin typeface="Comic Sans MS" panose="030F0702030302020204" pitchFamily="66" charset="0"/>
                <a:cs typeface="Adobe Hebrew" pitchFamily="18" charset="-79"/>
              </a:rPr>
              <a:t>НС в </a:t>
            </a:r>
            <a:r>
              <a:rPr lang="en-US" sz="1400" b="1" dirty="0">
                <a:solidFill>
                  <a:srgbClr val="7030A0"/>
                </a:solidFill>
                <a:latin typeface="Comic Sans MS" panose="030F0702030302020204" pitchFamily="66" charset="0"/>
                <a:cs typeface="Adobe Hebrew" pitchFamily="18" charset="-79"/>
              </a:rPr>
              <a:t>web-</a:t>
            </a:r>
            <a:r>
              <a:rPr lang="ru-RU" sz="1400" b="1" dirty="0">
                <a:solidFill>
                  <a:srgbClr val="7030A0"/>
                </a:solidFill>
                <a:latin typeface="Comic Sans MS" panose="030F0702030302020204" pitchFamily="66" charset="0"/>
                <a:cs typeface="Adobe Hebrew" pitchFamily="18" charset="-79"/>
              </a:rPr>
              <a:t>сервис</a:t>
            </a:r>
          </a:p>
          <a:p>
            <a:pPr marL="342900" indent="-342900" algn="l">
              <a:lnSpc>
                <a:spcPct val="120000"/>
              </a:lnSpc>
              <a:buFont typeface="+mj-lt"/>
              <a:buAutoNum type="arabicPeriod"/>
            </a:pPr>
            <a:r>
              <a:rPr lang="ru-RU" sz="1400" dirty="0">
                <a:latin typeface="Comic Sans MS" panose="030F0702030302020204" pitchFamily="66" charset="0"/>
                <a:cs typeface="Adobe Hebrew" pitchFamily="18" charset="-79"/>
              </a:rPr>
              <a:t>Реализация </a:t>
            </a:r>
            <a:r>
              <a:rPr lang="en-US" sz="1400" dirty="0">
                <a:latin typeface="Comic Sans MS" panose="030F0702030302020204" pitchFamily="66" charset="0"/>
                <a:cs typeface="Adobe Hebrew" pitchFamily="18" charset="-79"/>
              </a:rPr>
              <a:t>web-</a:t>
            </a:r>
            <a:r>
              <a:rPr lang="ru-RU" sz="1400" dirty="0">
                <a:latin typeface="Comic Sans MS" panose="030F0702030302020204" pitchFamily="66" charset="0"/>
                <a:cs typeface="Adobe Hebrew" pitchFamily="18" charset="-79"/>
              </a:rPr>
              <a:t>отображения для визуализации полученных данных + данных, дополненных с помощью НС, </a:t>
            </a:r>
            <a:r>
              <a:rPr lang="ru-RU" sz="1400" b="1" dirty="0">
                <a:solidFill>
                  <a:srgbClr val="7030A0"/>
                </a:solidFill>
                <a:latin typeface="Comic Sans MS" panose="030F0702030302020204" pitchFamily="66" charset="0"/>
                <a:cs typeface="Adobe Hebrew" pitchFamily="18" charset="-79"/>
              </a:rPr>
              <a:t>расширение функционала </a:t>
            </a:r>
            <a:r>
              <a:rPr lang="ru-RU" sz="1400" dirty="0">
                <a:latin typeface="Comic Sans MS" panose="030F0702030302020204" pitchFamily="66" charset="0"/>
                <a:cs typeface="Adobe Hebrew" pitchFamily="18" charset="-79"/>
              </a:rPr>
              <a:t>(7) </a:t>
            </a:r>
            <a:r>
              <a:rPr lang="en-US" sz="1400" dirty="0">
                <a:latin typeface="Comic Sans MS" panose="030F0702030302020204" pitchFamily="66" charset="0"/>
                <a:cs typeface="Adobe Hebrew" pitchFamily="18" charset="-79"/>
              </a:rPr>
              <a:t>web-</a:t>
            </a:r>
            <a:r>
              <a:rPr lang="ru-RU" sz="1400" dirty="0">
                <a:latin typeface="Comic Sans MS" panose="030F0702030302020204" pitchFamily="66" charset="0"/>
                <a:cs typeface="Adobe Hebrew" pitchFamily="18" charset="-79"/>
              </a:rPr>
              <a:t>сервиса </a:t>
            </a:r>
          </a:p>
          <a:p>
            <a:pPr marL="342900" indent="-342900" algn="l">
              <a:lnSpc>
                <a:spcPct val="120000"/>
              </a:lnSpc>
              <a:buFont typeface="+mj-lt"/>
              <a:buAutoNum type="arabicPeriod"/>
            </a:pPr>
            <a:r>
              <a:rPr lang="ru-RU" sz="1400" dirty="0">
                <a:latin typeface="Comic Sans MS" panose="030F0702030302020204" pitchFamily="66" charset="0"/>
                <a:cs typeface="Adobe Hebrew" pitchFamily="18" charset="-79"/>
              </a:rPr>
              <a:t>Развертывание сервиса на удаленном </a:t>
            </a:r>
            <a:r>
              <a:rPr lang="ru-RU" sz="1400" b="1" dirty="0">
                <a:solidFill>
                  <a:srgbClr val="7030A0"/>
                </a:solidFill>
                <a:latin typeface="Comic Sans MS" panose="030F0702030302020204" pitchFamily="66" charset="0"/>
                <a:cs typeface="Adobe Hebrew" pitchFamily="18" charset="-79"/>
              </a:rPr>
              <a:t>сервере</a:t>
            </a:r>
            <a:r>
              <a:rPr lang="ru-RU" sz="1400" dirty="0">
                <a:latin typeface="Comic Sans MS" panose="030F0702030302020204" pitchFamily="66" charset="0"/>
                <a:cs typeface="Adobe Hebrew" pitchFamily="18" charset="-79"/>
              </a:rPr>
              <a:t>, контейнеризация </a:t>
            </a:r>
          </a:p>
          <a:p>
            <a:pPr marL="342900" indent="-342900" algn="l">
              <a:lnSpc>
                <a:spcPct val="120000"/>
              </a:lnSpc>
              <a:buFont typeface="+mj-lt"/>
              <a:buAutoNum type="arabicPeriod"/>
            </a:pPr>
            <a:endParaRPr lang="ru-RU" sz="1100" dirty="0">
              <a:latin typeface="Comic Sans MS" panose="030F0702030302020204" pitchFamily="66" charset="0"/>
              <a:cs typeface="Adobe Hebrew" pitchFamily="18" charset="-79"/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7906161" y="26766"/>
            <a:ext cx="11801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200" b="1" dirty="0">
                <a:solidFill>
                  <a:schemeClr val="bg1">
                    <a:lumMod val="50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№12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EFC11CB2-4379-B912-54C7-C5020593F2F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180" y="1491630"/>
            <a:ext cx="584775" cy="5847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8" name="Номер слайда 7">
            <a:extLst>
              <a:ext uri="{FF2B5EF4-FFF2-40B4-BE49-F238E27FC236}">
                <a16:creationId xmlns:a16="http://schemas.microsoft.com/office/drawing/2014/main" id="{F3982440-90BC-D427-B05F-DE61FA7088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1332656" y="4837403"/>
            <a:ext cx="2133600" cy="273844"/>
          </a:xfrm>
        </p:spPr>
        <p:txBody>
          <a:bodyPr/>
          <a:lstStyle/>
          <a:p>
            <a:fld id="{EA161CFB-B604-4752-8292-BF117BAA7ACE}" type="slidenum">
              <a:rPr lang="ru-RU" smtClean="0"/>
              <a:pPr/>
              <a:t>6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059591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D4CC32-CD15-F67B-1F42-3E10DCE9CC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4F0FD258-925A-9778-8EBC-E7EF92D791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512" y="790919"/>
            <a:ext cx="8892480" cy="4433680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6F273F9-7CDC-9FFB-A2B8-81CA266CA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624" y="-66331"/>
            <a:ext cx="6768752" cy="857250"/>
          </a:xfrm>
        </p:spPr>
        <p:txBody>
          <a:bodyPr>
            <a:noAutofit/>
          </a:bodyPr>
          <a:lstStyle/>
          <a:p>
            <a:r>
              <a:rPr lang="ru-RU" sz="3200" b="1" dirty="0">
                <a:solidFill>
                  <a:srgbClr val="7030A0"/>
                </a:solidFill>
                <a:cs typeface="Adobe Hebrew" pitchFamily="18" charset="-79"/>
              </a:rPr>
              <a:t>Алгоритм работы системы</a:t>
            </a:r>
            <a:endParaRPr lang="ru-RU" sz="2000" dirty="0">
              <a:solidFill>
                <a:srgbClr val="7030A0"/>
              </a:solidFill>
              <a:cs typeface="Adobe Hebrew" pitchFamily="18" charset="-79"/>
            </a:endParaRPr>
          </a:p>
        </p:txBody>
      </p:sp>
      <p:pic>
        <p:nvPicPr>
          <p:cNvPr id="11" name="Picture 4">
            <a:extLst>
              <a:ext uri="{FF2B5EF4-FFF2-40B4-BE49-F238E27FC236}">
                <a16:creationId xmlns:a16="http://schemas.microsoft.com/office/drawing/2014/main" id="{ABCFD2E5-02FA-9FC4-83FE-15AFAE9663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8"/>
            <a:ext cx="985849" cy="977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07BDE9EC-2EE5-0475-A3C0-AA618654D452}"/>
              </a:ext>
            </a:extLst>
          </p:cNvPr>
          <p:cNvSpPr/>
          <p:nvPr/>
        </p:nvSpPr>
        <p:spPr>
          <a:xfrm>
            <a:off x="7906161" y="26766"/>
            <a:ext cx="11801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200" b="1" dirty="0">
                <a:solidFill>
                  <a:schemeClr val="bg1">
                    <a:lumMod val="50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№12</a:t>
            </a:r>
          </a:p>
        </p:txBody>
      </p:sp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CD021B5C-B592-4092-CCA4-0FCC7C6206AC}"/>
              </a:ext>
            </a:extLst>
          </p:cNvPr>
          <p:cNvSpPr/>
          <p:nvPr/>
        </p:nvSpPr>
        <p:spPr>
          <a:xfrm>
            <a:off x="8388666" y="4731990"/>
            <a:ext cx="574586" cy="2880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652FBC4B-AAB7-F664-7D9F-DA4D273D8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1332656" y="4821815"/>
            <a:ext cx="2133600" cy="273844"/>
          </a:xfrm>
        </p:spPr>
        <p:txBody>
          <a:bodyPr/>
          <a:lstStyle/>
          <a:p>
            <a:fld id="{EA161CFB-B604-4752-8292-BF117BAA7ACE}" type="slidenum">
              <a:rPr lang="ru-RU" smtClean="0"/>
              <a:pPr/>
              <a:t>7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305405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403648" y="43913"/>
            <a:ext cx="6768752" cy="857250"/>
          </a:xfrm>
        </p:spPr>
        <p:txBody>
          <a:bodyPr>
            <a:normAutofit/>
          </a:bodyPr>
          <a:lstStyle/>
          <a:p>
            <a:r>
              <a:rPr lang="ru-RU" sz="3100" b="1" dirty="0">
                <a:solidFill>
                  <a:srgbClr val="7030A0"/>
                </a:solidFill>
                <a:cs typeface="Adobe Hebrew" pitchFamily="18" charset="-79"/>
              </a:rPr>
              <a:t>Этапы работы над проектом</a:t>
            </a:r>
            <a:endParaRPr lang="ru-RU" sz="3100" dirty="0">
              <a:solidFill>
                <a:srgbClr val="7030A0"/>
              </a:solidFill>
              <a:cs typeface="Adobe Hebrew" pitchFamily="18" charset="-79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25207"/>
            <a:ext cx="973574" cy="379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8"/>
            <a:ext cx="985849" cy="977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Заголовок 1"/>
          <p:cNvSpPr txBox="1">
            <a:spLocks/>
          </p:cNvSpPr>
          <p:nvPr/>
        </p:nvSpPr>
        <p:spPr>
          <a:xfrm>
            <a:off x="1691680" y="1131590"/>
            <a:ext cx="6768752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24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Этапы работы команды, сроки. </a:t>
            </a:r>
          </a:p>
          <a:p>
            <a:pPr algn="l"/>
            <a:endParaRPr lang="ru-RU" sz="2400" i="1" dirty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pitchFamily="66" charset="0"/>
              <a:cs typeface="Adobe Hebrew" pitchFamily="18" charset="-79"/>
            </a:endParaRPr>
          </a:p>
          <a:p>
            <a:pPr algn="l"/>
            <a:r>
              <a:rPr lang="ru-RU" sz="24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Что конкретно сделали САМИ, что было представлено, какие этапы работ были.</a:t>
            </a:r>
          </a:p>
          <a:p>
            <a:pPr algn="l"/>
            <a:endParaRPr lang="ru-RU" sz="2400" i="1" dirty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pitchFamily="66" charset="0"/>
              <a:cs typeface="Adobe Hebrew" pitchFamily="18" charset="-79"/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7906161" y="26766"/>
            <a:ext cx="110799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200" b="1" dirty="0">
                <a:solidFill>
                  <a:schemeClr val="bg1">
                    <a:lumMod val="50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№ 0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06B4F819-BAD8-3E63-0223-366DF777CE8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180" y="1491630"/>
            <a:ext cx="584775" cy="5847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FC849FD5-DF7C-F237-E59F-F72EBB504217}"/>
              </a:ext>
            </a:extLst>
          </p:cNvPr>
          <p:cNvSpPr/>
          <p:nvPr/>
        </p:nvSpPr>
        <p:spPr>
          <a:xfrm>
            <a:off x="8676456" y="4876006"/>
            <a:ext cx="337701" cy="14401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A36FDDEB-26AE-AF5D-C0EF-3F93AD33D9D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3704"/>
          <a:stretch/>
        </p:blipFill>
        <p:spPr>
          <a:xfrm>
            <a:off x="1187623" y="-24040"/>
            <a:ext cx="7956377" cy="5191579"/>
          </a:xfrm>
          <a:prstGeom prst="rect">
            <a:avLst/>
          </a:prstGeom>
        </p:spPr>
      </p:pic>
      <p:sp>
        <p:nvSpPr>
          <p:cNvPr id="9" name="Номер слайда 8">
            <a:extLst>
              <a:ext uri="{FF2B5EF4-FFF2-40B4-BE49-F238E27FC236}">
                <a16:creationId xmlns:a16="http://schemas.microsoft.com/office/drawing/2014/main" id="{748782D7-5048-53C4-8A90-0F9434E131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61CFB-B604-4752-8292-BF117BAA7ACE}" type="slidenum">
              <a:rPr lang="ru-RU" smtClean="0"/>
              <a:pPr/>
              <a:t>8</a:t>
            </a:fld>
            <a:endParaRPr lang="ru-RU" dirty="0"/>
          </a:p>
        </p:txBody>
      </p:sp>
      <p:sp>
        <p:nvSpPr>
          <p:cNvPr id="10" name="Прямоугольник 9">
            <a:extLst>
              <a:ext uri="{FF2B5EF4-FFF2-40B4-BE49-F238E27FC236}">
                <a16:creationId xmlns:a16="http://schemas.microsoft.com/office/drawing/2014/main" id="{26EDE50D-CD6B-D0E6-E38D-942A3E53B3FC}"/>
              </a:ext>
            </a:extLst>
          </p:cNvPr>
          <p:cNvSpPr/>
          <p:nvPr/>
        </p:nvSpPr>
        <p:spPr>
          <a:xfrm>
            <a:off x="8677607" y="4886548"/>
            <a:ext cx="395536" cy="1651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88524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403648" y="43913"/>
            <a:ext cx="6768752" cy="857250"/>
          </a:xfrm>
        </p:spPr>
        <p:txBody>
          <a:bodyPr>
            <a:noAutofit/>
          </a:bodyPr>
          <a:lstStyle/>
          <a:p>
            <a:r>
              <a:rPr lang="ru-RU" sz="2400" b="1" dirty="0">
                <a:solidFill>
                  <a:srgbClr val="7030A0"/>
                </a:solidFill>
                <a:cs typeface="Adobe Hebrew" pitchFamily="18" charset="-79"/>
              </a:rPr>
              <a:t>Анализ существующих решений и теоретическое обоснование</a:t>
            </a:r>
            <a:endParaRPr lang="ru-RU" sz="2400" dirty="0">
              <a:solidFill>
                <a:srgbClr val="7030A0"/>
              </a:solidFill>
              <a:cs typeface="Adobe Hebrew" pitchFamily="18" charset="-79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25207"/>
            <a:ext cx="973574" cy="379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8"/>
            <a:ext cx="985849" cy="977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Прямоугольник 6"/>
          <p:cNvSpPr/>
          <p:nvPr/>
        </p:nvSpPr>
        <p:spPr>
          <a:xfrm>
            <a:off x="7906161" y="26766"/>
            <a:ext cx="11801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200" b="1" dirty="0">
                <a:solidFill>
                  <a:schemeClr val="bg1">
                    <a:lumMod val="50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№12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8E47522B-0ABF-E98C-AE82-E648F64C305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180" y="1491630"/>
            <a:ext cx="584775" cy="5847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8194" name="Picture 2" descr="Picture background">
            <a:extLst>
              <a:ext uri="{FF2B5EF4-FFF2-40B4-BE49-F238E27FC236}">
                <a16:creationId xmlns:a16="http://schemas.microsoft.com/office/drawing/2014/main" id="{162E33EB-5D77-7F40-69AB-933A87DB3B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6517" y="991827"/>
            <a:ext cx="1795947" cy="179594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Заголовок 1">
            <a:extLst>
              <a:ext uri="{FF2B5EF4-FFF2-40B4-BE49-F238E27FC236}">
                <a16:creationId xmlns:a16="http://schemas.microsoft.com/office/drawing/2014/main" id="{DD64B5AD-C5C3-0197-DEE5-50A23ACD3DE6}"/>
              </a:ext>
            </a:extLst>
          </p:cNvPr>
          <p:cNvSpPr txBox="1">
            <a:spLocks/>
          </p:cNvSpPr>
          <p:nvPr/>
        </p:nvSpPr>
        <p:spPr>
          <a:xfrm>
            <a:off x="1779833" y="2780403"/>
            <a:ext cx="1323362" cy="3059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4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VesselFinder</a:t>
            </a:r>
            <a:endParaRPr lang="en-US" sz="1400" b="1" dirty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pitchFamily="66" charset="0"/>
              <a:cs typeface="Adobe Hebrew" pitchFamily="18" charset="-79"/>
            </a:endParaRPr>
          </a:p>
        </p:txBody>
      </p:sp>
      <p:sp>
        <p:nvSpPr>
          <p:cNvPr id="14" name="Заголовок 1">
            <a:extLst>
              <a:ext uri="{FF2B5EF4-FFF2-40B4-BE49-F238E27FC236}">
                <a16:creationId xmlns:a16="http://schemas.microsoft.com/office/drawing/2014/main" id="{628086CC-E034-4ECC-7999-30213DFB8808}"/>
              </a:ext>
            </a:extLst>
          </p:cNvPr>
          <p:cNvSpPr txBox="1">
            <a:spLocks/>
          </p:cNvSpPr>
          <p:nvPr/>
        </p:nvSpPr>
        <p:spPr>
          <a:xfrm>
            <a:off x="1389716" y="2878438"/>
            <a:ext cx="2318188" cy="18722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lnSpc>
                <a:spcPct val="110000"/>
              </a:lnSpc>
            </a:pPr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+ Глобальное покрытие</a:t>
            </a:r>
          </a:p>
          <a:p>
            <a:pPr algn="l">
              <a:lnSpc>
                <a:spcPct val="110000"/>
              </a:lnSpc>
            </a:pPr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+ Удобные фильтры</a:t>
            </a:r>
          </a:p>
          <a:p>
            <a:pPr algn="l">
              <a:lnSpc>
                <a:spcPct val="110000"/>
              </a:lnSpc>
            </a:pPr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+ Мобильное приложение</a:t>
            </a:r>
          </a:p>
          <a:p>
            <a:pPr algn="l">
              <a:lnSpc>
                <a:spcPct val="110000"/>
              </a:lnSpc>
            </a:pPr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- Недоступен в России</a:t>
            </a:r>
          </a:p>
          <a:p>
            <a:pPr algn="l">
              <a:lnSpc>
                <a:spcPct val="110000"/>
              </a:lnSpc>
            </a:pPr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- Реклама</a:t>
            </a:r>
          </a:p>
        </p:txBody>
      </p:sp>
      <p:pic>
        <p:nvPicPr>
          <p:cNvPr id="8198" name="Picture 6" descr="Picture background">
            <a:extLst>
              <a:ext uri="{FF2B5EF4-FFF2-40B4-BE49-F238E27FC236}">
                <a16:creationId xmlns:a16="http://schemas.microsoft.com/office/drawing/2014/main" id="{BFAC1A5A-AD6A-2ADB-ADAB-C10BF044560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455" t="22790" r="32973" b="19238"/>
          <a:stretch/>
        </p:blipFill>
        <p:spPr bwMode="auto">
          <a:xfrm>
            <a:off x="6480240" y="984456"/>
            <a:ext cx="1848954" cy="179594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Заголовок 1">
            <a:extLst>
              <a:ext uri="{FF2B5EF4-FFF2-40B4-BE49-F238E27FC236}">
                <a16:creationId xmlns:a16="http://schemas.microsoft.com/office/drawing/2014/main" id="{62B4CCA7-8471-B291-C916-E11F04A12A9E}"/>
              </a:ext>
            </a:extLst>
          </p:cNvPr>
          <p:cNvSpPr txBox="1">
            <a:spLocks/>
          </p:cNvSpPr>
          <p:nvPr/>
        </p:nvSpPr>
        <p:spPr>
          <a:xfrm>
            <a:off x="6228184" y="3147356"/>
            <a:ext cx="2568916" cy="20233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+ Полная база АИС-данных</a:t>
            </a:r>
          </a:p>
          <a:p>
            <a:pPr algn="l"/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+ Данные в реальном времени</a:t>
            </a:r>
          </a:p>
          <a:p>
            <a:pPr algn="l"/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+ Детализация</a:t>
            </a:r>
          </a:p>
          <a:p>
            <a:pPr algn="l"/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- Нет анализа спутниковых снимков</a:t>
            </a:r>
          </a:p>
          <a:p>
            <a:pPr algn="l"/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- Нерабочий </a:t>
            </a:r>
            <a:r>
              <a:rPr lang="ru-RU" sz="1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тг</a:t>
            </a:r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-бот </a:t>
            </a:r>
          </a:p>
          <a:p>
            <a:pPr marL="285750" indent="-285750" algn="l">
              <a:buFontTx/>
              <a:buChar char="-"/>
            </a:pPr>
            <a:endParaRPr lang="ru-RU" sz="1400" dirty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pitchFamily="66" charset="0"/>
              <a:cs typeface="Adobe Hebrew" pitchFamily="18" charset="-79"/>
            </a:endParaRPr>
          </a:p>
          <a:p>
            <a:pPr algn="l"/>
            <a:endParaRPr lang="ru-RU" sz="1400" dirty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pitchFamily="66" charset="0"/>
              <a:cs typeface="Adobe Hebrew" pitchFamily="18" charset="-79"/>
            </a:endParaRPr>
          </a:p>
        </p:txBody>
      </p:sp>
      <p:sp>
        <p:nvSpPr>
          <p:cNvPr id="16" name="Заголовок 1">
            <a:extLst>
              <a:ext uri="{FF2B5EF4-FFF2-40B4-BE49-F238E27FC236}">
                <a16:creationId xmlns:a16="http://schemas.microsoft.com/office/drawing/2014/main" id="{D99A1A94-1617-77CB-C9A3-5767726355DB}"/>
              </a:ext>
            </a:extLst>
          </p:cNvPr>
          <p:cNvSpPr txBox="1">
            <a:spLocks/>
          </p:cNvSpPr>
          <p:nvPr/>
        </p:nvSpPr>
        <p:spPr>
          <a:xfrm>
            <a:off x="6749178" y="2798722"/>
            <a:ext cx="1323362" cy="3059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4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MarineTraffic</a:t>
            </a:r>
            <a:endParaRPr lang="ru-RU" sz="1400" dirty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pitchFamily="66" charset="0"/>
              <a:cs typeface="Adobe Hebrew" pitchFamily="18" charset="-79"/>
            </a:endParaRPr>
          </a:p>
        </p:txBody>
      </p:sp>
      <p:sp>
        <p:nvSpPr>
          <p:cNvPr id="3" name="Заголовок 1">
            <a:extLst>
              <a:ext uri="{FF2B5EF4-FFF2-40B4-BE49-F238E27FC236}">
                <a16:creationId xmlns:a16="http://schemas.microsoft.com/office/drawing/2014/main" id="{A552D871-0D80-69B4-8349-77CD4DFC5C10}"/>
              </a:ext>
            </a:extLst>
          </p:cNvPr>
          <p:cNvSpPr txBox="1">
            <a:spLocks/>
          </p:cNvSpPr>
          <p:nvPr/>
        </p:nvSpPr>
        <p:spPr>
          <a:xfrm>
            <a:off x="4365824" y="2699249"/>
            <a:ext cx="1228739" cy="4163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4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ShipFinder</a:t>
            </a:r>
            <a:endParaRPr lang="ru-RU" sz="1400" dirty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pitchFamily="66" charset="0"/>
              <a:cs typeface="Adobe Hebrew" pitchFamily="18" charset="-79"/>
            </a:endParaRPr>
          </a:p>
        </p:txBody>
      </p:sp>
      <p:pic>
        <p:nvPicPr>
          <p:cNvPr id="6" name="Picture 4" descr="Picture background">
            <a:extLst>
              <a:ext uri="{FF2B5EF4-FFF2-40B4-BE49-F238E27FC236}">
                <a16:creationId xmlns:a16="http://schemas.microsoft.com/office/drawing/2014/main" id="{936D0C27-453E-F368-F54C-CDD016D74F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5314" y="984456"/>
            <a:ext cx="1759135" cy="175913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Заголовок 1">
            <a:extLst>
              <a:ext uri="{FF2B5EF4-FFF2-40B4-BE49-F238E27FC236}">
                <a16:creationId xmlns:a16="http://schemas.microsoft.com/office/drawing/2014/main" id="{494AAEDE-E930-4990-9019-DE401AA374F8}"/>
              </a:ext>
            </a:extLst>
          </p:cNvPr>
          <p:cNvSpPr txBox="1">
            <a:spLocks/>
          </p:cNvSpPr>
          <p:nvPr/>
        </p:nvSpPr>
        <p:spPr>
          <a:xfrm>
            <a:off x="3854449" y="3115586"/>
            <a:ext cx="2522824" cy="18722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+ Интеграция с АИС </a:t>
            </a:r>
          </a:p>
          <a:p>
            <a:pPr algn="l"/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+ Простота интерфейса</a:t>
            </a:r>
          </a:p>
          <a:p>
            <a:pPr algn="l"/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- Ограниченный бесплатный функционал</a:t>
            </a:r>
          </a:p>
          <a:p>
            <a:pPr algn="l"/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- Региональная направленность</a:t>
            </a:r>
          </a:p>
          <a:p>
            <a:pPr algn="l"/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- Нет мобильного интерфейса</a:t>
            </a: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pitchFamily="66" charset="0"/>
              <a:cs typeface="Adobe Hebrew" pitchFamily="18" charset="-79"/>
            </a:endParaRPr>
          </a:p>
          <a:p>
            <a:pPr algn="l"/>
            <a:endParaRPr lang="ru-RU" sz="1400" dirty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pitchFamily="66" charset="0"/>
              <a:cs typeface="Adobe Hebrew" pitchFamily="18" charset="-79"/>
            </a:endParaRPr>
          </a:p>
        </p:txBody>
      </p:sp>
      <p:sp>
        <p:nvSpPr>
          <p:cNvPr id="12" name="Номер слайда 11">
            <a:extLst>
              <a:ext uri="{FF2B5EF4-FFF2-40B4-BE49-F238E27FC236}">
                <a16:creationId xmlns:a16="http://schemas.microsoft.com/office/drawing/2014/main" id="{4319DF0E-7EE8-A4B1-1097-2675DAD6F6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1332656" y="4847249"/>
            <a:ext cx="2133600" cy="273844"/>
          </a:xfrm>
        </p:spPr>
        <p:txBody>
          <a:bodyPr/>
          <a:lstStyle/>
          <a:p>
            <a:r>
              <a:rPr lang="ru-RU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2084684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BF1236-3C1E-164D-EE37-F1BBC03E5A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1D38DDC-5282-C670-8786-441829BCED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5955" y="0"/>
            <a:ext cx="7200800" cy="857250"/>
          </a:xfrm>
        </p:spPr>
        <p:txBody>
          <a:bodyPr>
            <a:normAutofit/>
          </a:bodyPr>
          <a:lstStyle/>
          <a:p>
            <a:r>
              <a:rPr lang="ru-RU" sz="3200" b="1" dirty="0">
                <a:solidFill>
                  <a:srgbClr val="7030A0"/>
                </a:solidFill>
                <a:cs typeface="Adobe Hebrew" pitchFamily="18" charset="-79"/>
              </a:rPr>
              <a:t>Описание решений в проекте</a:t>
            </a:r>
            <a:endParaRPr lang="ru-RU" sz="2000" dirty="0">
              <a:solidFill>
                <a:srgbClr val="7030A0"/>
              </a:solidFill>
              <a:cs typeface="Adobe Hebrew" pitchFamily="18" charset="-79"/>
            </a:endParaRPr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379A5A6B-EF7B-8F06-EC35-8DBA0A615E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25207"/>
            <a:ext cx="973574" cy="379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>
            <a:extLst>
              <a:ext uri="{FF2B5EF4-FFF2-40B4-BE49-F238E27FC236}">
                <a16:creationId xmlns:a16="http://schemas.microsoft.com/office/drawing/2014/main" id="{CBFEEE46-E4F6-B426-BAB0-BF7E566196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8"/>
            <a:ext cx="985849" cy="977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Заголовок 1">
            <a:extLst>
              <a:ext uri="{FF2B5EF4-FFF2-40B4-BE49-F238E27FC236}">
                <a16:creationId xmlns:a16="http://schemas.microsoft.com/office/drawing/2014/main" id="{F7FBD8E1-A35A-FAD8-055F-D74630544112}"/>
              </a:ext>
            </a:extLst>
          </p:cNvPr>
          <p:cNvSpPr txBox="1">
            <a:spLocks/>
          </p:cNvSpPr>
          <p:nvPr/>
        </p:nvSpPr>
        <p:spPr>
          <a:xfrm>
            <a:off x="899592" y="715076"/>
            <a:ext cx="2664296" cy="360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70510" algn="l">
              <a:lnSpc>
                <a:spcPct val="107000"/>
              </a:lnSpc>
              <a:spcAft>
                <a:spcPts val="800"/>
              </a:spcAft>
            </a:pPr>
            <a:r>
              <a:rPr 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Схемотехника + АИС</a:t>
            </a:r>
          </a:p>
        </p:txBody>
      </p:sp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5244A7FE-FCA7-6F7B-609D-466FA43D9B71}"/>
              </a:ext>
            </a:extLst>
          </p:cNvPr>
          <p:cNvSpPr/>
          <p:nvPr/>
        </p:nvSpPr>
        <p:spPr>
          <a:xfrm>
            <a:off x="7906161" y="26766"/>
            <a:ext cx="11801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200" b="1" dirty="0">
                <a:solidFill>
                  <a:schemeClr val="bg1">
                    <a:lumMod val="50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№12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C3801E06-173A-F956-48ED-45C24206749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180" y="1491630"/>
            <a:ext cx="584775" cy="5847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9" name="Заголовок 1">
            <a:extLst>
              <a:ext uri="{FF2B5EF4-FFF2-40B4-BE49-F238E27FC236}">
                <a16:creationId xmlns:a16="http://schemas.microsoft.com/office/drawing/2014/main" id="{49D8FD19-9F6A-DEEA-CD10-258D680915F8}"/>
              </a:ext>
            </a:extLst>
          </p:cNvPr>
          <p:cNvSpPr txBox="1">
            <a:spLocks/>
          </p:cNvSpPr>
          <p:nvPr/>
        </p:nvSpPr>
        <p:spPr>
          <a:xfrm>
            <a:off x="1012631" y="662635"/>
            <a:ext cx="2943618" cy="11500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70510" algn="r">
              <a:lnSpc>
                <a:spcPct val="107000"/>
              </a:lnSpc>
              <a:spcAft>
                <a:spcPts val="800"/>
              </a:spcAft>
            </a:pPr>
            <a:r>
              <a:rPr lang="ru-RU" sz="1300" i="1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Приемный тракт АИС сообщений</a:t>
            </a: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E66BCC0B-D6F4-5701-7ADA-680C864A16C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5943" r="16191" b="9002"/>
          <a:stretch/>
        </p:blipFill>
        <p:spPr>
          <a:xfrm rot="5400000">
            <a:off x="5306773" y="-264879"/>
            <a:ext cx="2139717" cy="448650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2DA409C4-3AA9-24A2-1C75-4C9973B0D452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6573" t="22602" r="31663" b="13792"/>
          <a:stretch/>
        </p:blipFill>
        <p:spPr>
          <a:xfrm>
            <a:off x="1763688" y="1751627"/>
            <a:ext cx="1574063" cy="31963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9BF0BBFA-3E9D-EB89-6ED4-1CC10197D3CC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829" t="21986" r="1383" b="26003"/>
          <a:stretch/>
        </p:blipFill>
        <p:spPr>
          <a:xfrm>
            <a:off x="4133380" y="3223150"/>
            <a:ext cx="4486504" cy="178969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cxnSp>
        <p:nvCxnSpPr>
          <p:cNvPr id="19" name="Прямая со стрелкой 18">
            <a:extLst>
              <a:ext uri="{FF2B5EF4-FFF2-40B4-BE49-F238E27FC236}">
                <a16:creationId xmlns:a16="http://schemas.microsoft.com/office/drawing/2014/main" id="{A36FAD82-0AF6-D37E-6C1F-2174DE6408F9}"/>
              </a:ext>
            </a:extLst>
          </p:cNvPr>
          <p:cNvCxnSpPr>
            <a:cxnSpLocks/>
          </p:cNvCxnSpPr>
          <p:nvPr/>
        </p:nvCxnSpPr>
        <p:spPr>
          <a:xfrm flipH="1">
            <a:off x="7716364" y="1507350"/>
            <a:ext cx="502712" cy="618794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99DC5153-A6D0-A2E9-8C52-E3A001244685}"/>
              </a:ext>
            </a:extLst>
          </p:cNvPr>
          <p:cNvSpPr txBox="1"/>
          <p:nvPr/>
        </p:nvSpPr>
        <p:spPr>
          <a:xfrm>
            <a:off x="7710278" y="898583"/>
            <a:ext cx="909605" cy="52322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latin typeface="Comic Sans MS" panose="030F0702030302020204" pitchFamily="66" charset="0"/>
              </a:rPr>
              <a:t>CubeSat </a:t>
            </a:r>
            <a:r>
              <a:rPr lang="ru-RU" sz="1400" dirty="0">
                <a:latin typeface="Comic Sans MS" panose="030F0702030302020204" pitchFamily="66" charset="0"/>
              </a:rPr>
              <a:t>плата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B44AAF1-C9EB-0366-F951-FB95EC6C2C08}"/>
              </a:ext>
            </a:extLst>
          </p:cNvPr>
          <p:cNvSpPr txBox="1"/>
          <p:nvPr/>
        </p:nvSpPr>
        <p:spPr>
          <a:xfrm>
            <a:off x="7380312" y="3198478"/>
            <a:ext cx="1328241" cy="52322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ru-RU" sz="1400" dirty="0">
                <a:latin typeface="Comic Sans MS" panose="030F0702030302020204" pitchFamily="66" charset="0"/>
              </a:rPr>
              <a:t>Корабельная плата</a:t>
            </a:r>
          </a:p>
        </p:txBody>
      </p:sp>
      <p:cxnSp>
        <p:nvCxnSpPr>
          <p:cNvPr id="23" name="Прямая со стрелкой 22">
            <a:extLst>
              <a:ext uri="{FF2B5EF4-FFF2-40B4-BE49-F238E27FC236}">
                <a16:creationId xmlns:a16="http://schemas.microsoft.com/office/drawing/2014/main" id="{28939BA7-F34A-5764-5EF8-87840307993E}"/>
              </a:ext>
            </a:extLst>
          </p:cNvPr>
          <p:cNvCxnSpPr>
            <a:cxnSpLocks/>
          </p:cNvCxnSpPr>
          <p:nvPr/>
        </p:nvCxnSpPr>
        <p:spPr>
          <a:xfrm>
            <a:off x="3450999" y="1519885"/>
            <a:ext cx="580208" cy="494388"/>
          </a:xfrm>
          <a:prstGeom prst="straightConnector1">
            <a:avLst/>
          </a:prstGeom>
          <a:ln>
            <a:solidFill>
              <a:schemeClr val="accent4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60EB391C-0E27-C509-D254-D000334AC948}"/>
              </a:ext>
            </a:extLst>
          </p:cNvPr>
          <p:cNvSpPr txBox="1"/>
          <p:nvPr/>
        </p:nvSpPr>
        <p:spPr>
          <a:xfrm>
            <a:off x="1411254" y="1535811"/>
            <a:ext cx="591829" cy="36933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ru-RU" dirty="0">
                <a:latin typeface="Comic Sans MS" panose="030F0702030302020204" pitchFamily="66" charset="0"/>
              </a:rPr>
              <a:t>Буй</a:t>
            </a:r>
          </a:p>
        </p:txBody>
      </p:sp>
      <p:sp>
        <p:nvSpPr>
          <p:cNvPr id="8" name="Номер слайда 7">
            <a:extLst>
              <a:ext uri="{FF2B5EF4-FFF2-40B4-BE49-F238E27FC236}">
                <a16:creationId xmlns:a16="http://schemas.microsoft.com/office/drawing/2014/main" id="{B058B8DB-1A02-2693-48EF-C4FF78A89A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1332656" y="4828704"/>
            <a:ext cx="2133600" cy="273844"/>
          </a:xfrm>
        </p:spPr>
        <p:txBody>
          <a:bodyPr/>
          <a:lstStyle/>
          <a:p>
            <a:r>
              <a:rPr lang="ru-RU" dirty="0"/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1131512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B6FBE-E7B3-AEF1-0755-B6AF593899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DBE8D269-EFA4-CB56-048C-44A8DE505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5955" y="0"/>
            <a:ext cx="7200800" cy="857250"/>
          </a:xfrm>
        </p:spPr>
        <p:txBody>
          <a:bodyPr>
            <a:normAutofit/>
          </a:bodyPr>
          <a:lstStyle/>
          <a:p>
            <a:r>
              <a:rPr lang="ru-RU" sz="3200" b="1" dirty="0">
                <a:solidFill>
                  <a:srgbClr val="7030A0"/>
                </a:solidFill>
                <a:cs typeface="Adobe Hebrew" pitchFamily="18" charset="-79"/>
              </a:rPr>
              <a:t>Описание решений в проекте</a:t>
            </a:r>
            <a:endParaRPr lang="ru-RU" sz="2000" dirty="0">
              <a:solidFill>
                <a:srgbClr val="7030A0"/>
              </a:solidFill>
              <a:cs typeface="Adobe Hebrew" pitchFamily="18" charset="-79"/>
            </a:endParaRPr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23FBCB31-EBD3-B5A0-2225-9D4C9D710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25207"/>
            <a:ext cx="973574" cy="379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>
            <a:extLst>
              <a:ext uri="{FF2B5EF4-FFF2-40B4-BE49-F238E27FC236}">
                <a16:creationId xmlns:a16="http://schemas.microsoft.com/office/drawing/2014/main" id="{67E1BF8A-E06B-FF27-736C-14C0B4DB50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8"/>
            <a:ext cx="985849" cy="977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Заголовок 1">
            <a:extLst>
              <a:ext uri="{FF2B5EF4-FFF2-40B4-BE49-F238E27FC236}">
                <a16:creationId xmlns:a16="http://schemas.microsoft.com/office/drawing/2014/main" id="{B0747E3E-EF84-23EA-C60B-2E6E4FE63D25}"/>
              </a:ext>
            </a:extLst>
          </p:cNvPr>
          <p:cNvSpPr txBox="1">
            <a:spLocks/>
          </p:cNvSpPr>
          <p:nvPr/>
        </p:nvSpPr>
        <p:spPr>
          <a:xfrm>
            <a:off x="1199918" y="977452"/>
            <a:ext cx="2664296" cy="360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70510" algn="l">
              <a:lnSpc>
                <a:spcPct val="107000"/>
              </a:lnSpc>
              <a:spcAft>
                <a:spcPts val="800"/>
              </a:spcAft>
            </a:pPr>
            <a:r>
              <a:rPr 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Схемотехника + АИС</a:t>
            </a:r>
          </a:p>
        </p:txBody>
      </p:sp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74686CBE-9F44-0563-6C65-2CD2C57EB555}"/>
              </a:ext>
            </a:extLst>
          </p:cNvPr>
          <p:cNvSpPr/>
          <p:nvPr/>
        </p:nvSpPr>
        <p:spPr>
          <a:xfrm>
            <a:off x="7906161" y="26766"/>
            <a:ext cx="11801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200" b="1" dirty="0">
                <a:solidFill>
                  <a:schemeClr val="bg1">
                    <a:lumMod val="50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№12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0B5DDE12-F0B2-A079-34D1-235DFFDFA53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180" y="1491630"/>
            <a:ext cx="584775" cy="5847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9" name="Заголовок 1">
            <a:extLst>
              <a:ext uri="{FF2B5EF4-FFF2-40B4-BE49-F238E27FC236}">
                <a16:creationId xmlns:a16="http://schemas.microsoft.com/office/drawing/2014/main" id="{7D564C01-280D-6E08-6F1D-AB823AC43159}"/>
              </a:ext>
            </a:extLst>
          </p:cNvPr>
          <p:cNvSpPr txBox="1">
            <a:spLocks/>
          </p:cNvSpPr>
          <p:nvPr/>
        </p:nvSpPr>
        <p:spPr>
          <a:xfrm>
            <a:off x="1199918" y="1277674"/>
            <a:ext cx="4380194" cy="360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70510" algn="l">
              <a:lnSpc>
                <a:spcPct val="107000"/>
              </a:lnSpc>
              <a:spcAft>
                <a:spcPts val="800"/>
              </a:spcAft>
            </a:pPr>
            <a:r>
              <a:rPr lang="ru-RU" sz="1600" b="1" dirty="0">
                <a:solidFill>
                  <a:srgbClr val="7030A0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Сборка антенны </a:t>
            </a:r>
            <a:r>
              <a:rPr lang="ru-RU" sz="1600" i="1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– </a:t>
            </a:r>
            <a:r>
              <a:rPr lang="ru-RU" sz="16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совместная работа</a:t>
            </a:r>
          </a:p>
        </p:txBody>
      </p:sp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25CF08E5-757B-496F-2F5A-4B65AAC2266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1889" b="17049"/>
          <a:stretch/>
        </p:blipFill>
        <p:spPr>
          <a:xfrm>
            <a:off x="3578030" y="2251816"/>
            <a:ext cx="1987940" cy="250794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CE900D00-2DCE-74D6-98D8-3B6FCF674BC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75656" y="1851670"/>
            <a:ext cx="2564003" cy="192300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8" name="Номер слайда 7">
            <a:extLst>
              <a:ext uri="{FF2B5EF4-FFF2-40B4-BE49-F238E27FC236}">
                <a16:creationId xmlns:a16="http://schemas.microsoft.com/office/drawing/2014/main" id="{20B25D41-B065-A7D1-264F-3D799BFE78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1260648" y="4859128"/>
            <a:ext cx="2133600" cy="273844"/>
          </a:xfrm>
        </p:spPr>
        <p:txBody>
          <a:bodyPr/>
          <a:lstStyle/>
          <a:p>
            <a:r>
              <a:rPr lang="ru-RU" dirty="0"/>
              <a:t>10</a:t>
            </a:r>
          </a:p>
        </p:txBody>
      </p:sp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E0AA2FDA-56BE-3F32-7EDF-3A056FEAA3D9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432" b="5859"/>
          <a:stretch/>
        </p:blipFill>
        <p:spPr>
          <a:xfrm>
            <a:off x="5825248" y="813244"/>
            <a:ext cx="2978866" cy="39538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7606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269B6FBE-E7B3-AEF1-0755-B6AF593899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A1E44F47-070C-DDC4-B87C-CF9568DE4F8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432" b="5859"/>
          <a:stretch/>
        </p:blipFill>
        <p:spPr>
          <a:xfrm>
            <a:off x="5197889" y="884016"/>
            <a:ext cx="2978866" cy="39538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DBE8D269-EFA4-CB56-048C-44A8DE505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5955" y="0"/>
            <a:ext cx="7200800" cy="857250"/>
          </a:xfrm>
        </p:spPr>
        <p:txBody>
          <a:bodyPr>
            <a:normAutofit/>
          </a:bodyPr>
          <a:lstStyle/>
          <a:p>
            <a:r>
              <a:rPr lang="ru-RU" sz="3200" b="1" dirty="0">
                <a:solidFill>
                  <a:srgbClr val="7030A0"/>
                </a:solidFill>
                <a:cs typeface="Adobe Hebrew" pitchFamily="18" charset="-79"/>
              </a:rPr>
              <a:t>Описание решений в проекте</a:t>
            </a:r>
            <a:endParaRPr lang="ru-RU" sz="2000" dirty="0">
              <a:solidFill>
                <a:srgbClr val="7030A0"/>
              </a:solidFill>
              <a:cs typeface="Adobe Hebrew" pitchFamily="18" charset="-79"/>
            </a:endParaRPr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23FBCB31-EBD3-B5A0-2225-9D4C9D710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25207"/>
            <a:ext cx="973574" cy="379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>
            <a:extLst>
              <a:ext uri="{FF2B5EF4-FFF2-40B4-BE49-F238E27FC236}">
                <a16:creationId xmlns:a16="http://schemas.microsoft.com/office/drawing/2014/main" id="{67E1BF8A-E06B-FF27-736C-14C0B4DB50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8"/>
            <a:ext cx="985849" cy="977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Заголовок 1">
            <a:extLst>
              <a:ext uri="{FF2B5EF4-FFF2-40B4-BE49-F238E27FC236}">
                <a16:creationId xmlns:a16="http://schemas.microsoft.com/office/drawing/2014/main" id="{B0747E3E-EF84-23EA-C60B-2E6E4FE63D25}"/>
              </a:ext>
            </a:extLst>
          </p:cNvPr>
          <p:cNvSpPr txBox="1">
            <a:spLocks/>
          </p:cNvSpPr>
          <p:nvPr/>
        </p:nvSpPr>
        <p:spPr>
          <a:xfrm>
            <a:off x="1199918" y="977452"/>
            <a:ext cx="2664296" cy="360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70510" algn="l">
              <a:lnSpc>
                <a:spcPct val="107000"/>
              </a:lnSpc>
              <a:spcAft>
                <a:spcPts val="800"/>
              </a:spcAft>
            </a:pPr>
            <a:r>
              <a:rPr 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Схемотехника + АИС</a:t>
            </a:r>
          </a:p>
        </p:txBody>
      </p:sp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74686CBE-9F44-0563-6C65-2CD2C57EB555}"/>
              </a:ext>
            </a:extLst>
          </p:cNvPr>
          <p:cNvSpPr/>
          <p:nvPr/>
        </p:nvSpPr>
        <p:spPr>
          <a:xfrm>
            <a:off x="7906161" y="26766"/>
            <a:ext cx="11801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200" b="1" dirty="0">
                <a:solidFill>
                  <a:schemeClr val="bg1">
                    <a:lumMod val="50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№12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0B5DDE12-F0B2-A079-34D1-235DFFDFA53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180" y="1491630"/>
            <a:ext cx="584775" cy="5847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9" name="Заголовок 1">
            <a:extLst>
              <a:ext uri="{FF2B5EF4-FFF2-40B4-BE49-F238E27FC236}">
                <a16:creationId xmlns:a16="http://schemas.microsoft.com/office/drawing/2014/main" id="{7D564C01-280D-6E08-6F1D-AB823AC43159}"/>
              </a:ext>
            </a:extLst>
          </p:cNvPr>
          <p:cNvSpPr txBox="1">
            <a:spLocks/>
          </p:cNvSpPr>
          <p:nvPr/>
        </p:nvSpPr>
        <p:spPr>
          <a:xfrm>
            <a:off x="1199918" y="1277674"/>
            <a:ext cx="2664296" cy="360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70510" algn="l">
              <a:lnSpc>
                <a:spcPct val="107000"/>
              </a:lnSpc>
              <a:spcAft>
                <a:spcPts val="800"/>
              </a:spcAft>
            </a:pPr>
            <a:r>
              <a:rPr lang="ru-RU" sz="1600" i="1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Сборка антенны</a:t>
            </a:r>
          </a:p>
        </p:txBody>
      </p:sp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0B7BE807-4BBE-B090-79DA-65AF27B8BCE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2001" t="25142" r="15272" b="22000"/>
          <a:stretch/>
        </p:blipFill>
        <p:spPr>
          <a:xfrm>
            <a:off x="1586605" y="1706361"/>
            <a:ext cx="2700021" cy="30335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Номер слайда 9">
            <a:extLst>
              <a:ext uri="{FF2B5EF4-FFF2-40B4-BE49-F238E27FC236}">
                <a16:creationId xmlns:a16="http://schemas.microsoft.com/office/drawing/2014/main" id="{FBE63900-B4DC-0801-3005-E187F26C41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61CFB-B604-4752-8292-BF117BAA7ACE}" type="slidenum">
              <a:rPr lang="ru-RU" smtClean="0"/>
              <a:pPr/>
              <a:t>12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540144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8352B8-BA33-33BC-3AD8-42803B71CE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>
            <a:extLst>
              <a:ext uri="{FF2B5EF4-FFF2-40B4-BE49-F238E27FC236}">
                <a16:creationId xmlns:a16="http://schemas.microsoft.com/office/drawing/2014/main" id="{435E301F-C940-43A4-1993-D5C07E1710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0407" y="1537220"/>
            <a:ext cx="3046601" cy="208196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36A5AFB0-AC47-CC3A-6EC2-6C4CBA9B19E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" t="12118" r="-1168" b="24733"/>
          <a:stretch/>
        </p:blipFill>
        <p:spPr>
          <a:xfrm>
            <a:off x="3059833" y="2696472"/>
            <a:ext cx="2744320" cy="228425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FBB600A-A2A2-879A-ECAF-22BD69A40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5955" y="0"/>
            <a:ext cx="7200800" cy="857250"/>
          </a:xfrm>
        </p:spPr>
        <p:txBody>
          <a:bodyPr>
            <a:normAutofit/>
          </a:bodyPr>
          <a:lstStyle/>
          <a:p>
            <a:r>
              <a:rPr lang="ru-RU" sz="3200" b="1" dirty="0">
                <a:solidFill>
                  <a:srgbClr val="7030A0"/>
                </a:solidFill>
                <a:cs typeface="Adobe Hebrew" pitchFamily="18" charset="-79"/>
              </a:rPr>
              <a:t>Описание решений в проекте</a:t>
            </a:r>
            <a:endParaRPr lang="ru-RU" sz="2000" dirty="0">
              <a:solidFill>
                <a:srgbClr val="7030A0"/>
              </a:solidFill>
              <a:cs typeface="Adobe Hebrew" pitchFamily="18" charset="-79"/>
            </a:endParaRPr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A9BAFF4C-4B93-7D59-F13D-C931458306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25207"/>
            <a:ext cx="973574" cy="379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>
            <a:extLst>
              <a:ext uri="{FF2B5EF4-FFF2-40B4-BE49-F238E27FC236}">
                <a16:creationId xmlns:a16="http://schemas.microsoft.com/office/drawing/2014/main" id="{88434192-9188-2209-E12F-22AA24AA4F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8"/>
            <a:ext cx="985849" cy="977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Заголовок 1">
            <a:extLst>
              <a:ext uri="{FF2B5EF4-FFF2-40B4-BE49-F238E27FC236}">
                <a16:creationId xmlns:a16="http://schemas.microsoft.com/office/drawing/2014/main" id="{01771BD2-0337-4D57-58D9-D443D2AAB9FB}"/>
              </a:ext>
            </a:extLst>
          </p:cNvPr>
          <p:cNvSpPr txBox="1">
            <a:spLocks/>
          </p:cNvSpPr>
          <p:nvPr/>
        </p:nvSpPr>
        <p:spPr>
          <a:xfrm>
            <a:off x="1076807" y="768821"/>
            <a:ext cx="2664296" cy="360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70510" algn="l">
              <a:lnSpc>
                <a:spcPct val="107000"/>
              </a:lnSpc>
              <a:spcAft>
                <a:spcPts val="800"/>
              </a:spcAft>
            </a:pPr>
            <a:r>
              <a:rPr 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АИС</a:t>
            </a:r>
          </a:p>
        </p:txBody>
      </p:sp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D7E19EAC-5F3E-49B5-30B1-D83E29AF6467}"/>
              </a:ext>
            </a:extLst>
          </p:cNvPr>
          <p:cNvSpPr/>
          <p:nvPr/>
        </p:nvSpPr>
        <p:spPr>
          <a:xfrm>
            <a:off x="7906161" y="26766"/>
            <a:ext cx="11801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200" b="1" dirty="0">
                <a:solidFill>
                  <a:schemeClr val="bg1">
                    <a:lumMod val="50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№12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FE43656E-1443-4DAF-9512-3EB9161E3D54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180" y="1491630"/>
            <a:ext cx="584775" cy="5847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9" name="Заголовок 1">
            <a:extLst>
              <a:ext uri="{FF2B5EF4-FFF2-40B4-BE49-F238E27FC236}">
                <a16:creationId xmlns:a16="http://schemas.microsoft.com/office/drawing/2014/main" id="{7C860FEA-01C3-A2DA-1FDB-E3ED393DBD5E}"/>
              </a:ext>
            </a:extLst>
          </p:cNvPr>
          <p:cNvSpPr txBox="1">
            <a:spLocks/>
          </p:cNvSpPr>
          <p:nvPr/>
        </p:nvSpPr>
        <p:spPr>
          <a:xfrm>
            <a:off x="1068463" y="1035310"/>
            <a:ext cx="2283347" cy="4447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70510" algn="just">
              <a:lnSpc>
                <a:spcPct val="107000"/>
              </a:lnSpc>
              <a:spcAft>
                <a:spcPts val="800"/>
              </a:spcAft>
            </a:pPr>
            <a:r>
              <a:rPr lang="ru-RU" sz="1300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Получение сигналов</a:t>
            </a:r>
            <a:endParaRPr lang="ru-RU" sz="1300" i="1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cxnSp>
        <p:nvCxnSpPr>
          <p:cNvPr id="23" name="Прямая со стрелкой 22">
            <a:extLst>
              <a:ext uri="{FF2B5EF4-FFF2-40B4-BE49-F238E27FC236}">
                <a16:creationId xmlns:a16="http://schemas.microsoft.com/office/drawing/2014/main" id="{C1104AC8-B495-50A4-E089-7552E9DCD5A2}"/>
              </a:ext>
            </a:extLst>
          </p:cNvPr>
          <p:cNvCxnSpPr>
            <a:cxnSpLocks/>
          </p:cNvCxnSpPr>
          <p:nvPr/>
        </p:nvCxnSpPr>
        <p:spPr>
          <a:xfrm>
            <a:off x="3419872" y="1257663"/>
            <a:ext cx="2373091" cy="0"/>
          </a:xfrm>
          <a:prstGeom prst="straightConnector1">
            <a:avLst/>
          </a:prstGeom>
          <a:ln>
            <a:solidFill>
              <a:schemeClr val="accent4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F505F713-D48B-91F4-0419-9403126D40C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7" r="75665" b="76654"/>
          <a:stretch/>
        </p:blipFill>
        <p:spPr>
          <a:xfrm>
            <a:off x="6098688" y="738490"/>
            <a:ext cx="2569557" cy="1370881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F9685D72-F17A-69C7-2352-4963F6837459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23502" t="16074" r="29833" b="39526"/>
          <a:stretch/>
        </p:blipFill>
        <p:spPr>
          <a:xfrm>
            <a:off x="6876256" y="2678409"/>
            <a:ext cx="1800200" cy="228371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287A7AFB-1DA9-8C4B-E584-B61FD57AF54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381" r="86088" b="51306"/>
          <a:stretch/>
        </p:blipFill>
        <p:spPr>
          <a:xfrm>
            <a:off x="5643147" y="2248104"/>
            <a:ext cx="3317473" cy="310192"/>
          </a:xfrm>
          <a:prstGeom prst="rect">
            <a:avLst/>
          </a:prstGeom>
        </p:spPr>
      </p:pic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id="{5CCC90D2-0B85-EAF9-0AFD-CDD09CABDB84}"/>
              </a:ext>
            </a:extLst>
          </p:cNvPr>
          <p:cNvSpPr/>
          <p:nvPr/>
        </p:nvSpPr>
        <p:spPr>
          <a:xfrm>
            <a:off x="5643147" y="2248104"/>
            <a:ext cx="3317473" cy="310192"/>
          </a:xfrm>
          <a:prstGeom prst="rect">
            <a:avLst/>
          </a:prstGeom>
          <a:solidFill>
            <a:schemeClr val="accent4">
              <a:alpha val="44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cxnSp>
        <p:nvCxnSpPr>
          <p:cNvPr id="12" name="Прямая со стрелкой 11">
            <a:extLst>
              <a:ext uri="{FF2B5EF4-FFF2-40B4-BE49-F238E27FC236}">
                <a16:creationId xmlns:a16="http://schemas.microsoft.com/office/drawing/2014/main" id="{FDD6B204-B733-DF9F-2E33-80E9955854CB}"/>
              </a:ext>
            </a:extLst>
          </p:cNvPr>
          <p:cNvCxnSpPr>
            <a:cxnSpLocks/>
          </p:cNvCxnSpPr>
          <p:nvPr/>
        </p:nvCxnSpPr>
        <p:spPr>
          <a:xfrm flipV="1">
            <a:off x="6588224" y="2787774"/>
            <a:ext cx="0" cy="1809201"/>
          </a:xfrm>
          <a:prstGeom prst="straightConnector1">
            <a:avLst/>
          </a:prstGeom>
          <a:ln>
            <a:solidFill>
              <a:schemeClr val="accent4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6" name="Номер слайда 15">
            <a:extLst>
              <a:ext uri="{FF2B5EF4-FFF2-40B4-BE49-F238E27FC236}">
                <a16:creationId xmlns:a16="http://schemas.microsoft.com/office/drawing/2014/main" id="{9A9120BE-B91D-8789-01AC-5668EE7CAA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1318577" y="4825205"/>
            <a:ext cx="2133600" cy="273844"/>
          </a:xfrm>
        </p:spPr>
        <p:txBody>
          <a:bodyPr/>
          <a:lstStyle/>
          <a:p>
            <a:r>
              <a:rPr lang="ru-RU" dirty="0"/>
              <a:t>11</a:t>
            </a:r>
          </a:p>
        </p:txBody>
      </p:sp>
    </p:spTree>
    <p:extLst>
      <p:ext uri="{BB962C8B-B14F-4D97-AF65-F5344CB8AC3E}">
        <p14:creationId xmlns:p14="http://schemas.microsoft.com/office/powerpoint/2010/main" val="1833542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9960BB-D295-80E6-2594-57FE5E462A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D8096F1-C89A-78B7-01FA-821432F6F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5955" y="0"/>
            <a:ext cx="7200800" cy="857250"/>
          </a:xfrm>
        </p:spPr>
        <p:txBody>
          <a:bodyPr>
            <a:normAutofit/>
          </a:bodyPr>
          <a:lstStyle/>
          <a:p>
            <a:r>
              <a:rPr lang="ru-RU" sz="3200" b="1" dirty="0">
                <a:solidFill>
                  <a:srgbClr val="7030A0"/>
                </a:solidFill>
                <a:cs typeface="Adobe Hebrew" pitchFamily="18" charset="-79"/>
              </a:rPr>
              <a:t>Описание решений в проекте</a:t>
            </a:r>
            <a:endParaRPr lang="ru-RU" sz="2000" dirty="0">
              <a:solidFill>
                <a:srgbClr val="7030A0"/>
              </a:solidFill>
              <a:cs typeface="Adobe Hebrew" pitchFamily="18" charset="-79"/>
            </a:endParaRPr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2A501F3E-2C0A-1C2A-D9CC-1D5434DD3D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25207"/>
            <a:ext cx="973574" cy="379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>
            <a:extLst>
              <a:ext uri="{FF2B5EF4-FFF2-40B4-BE49-F238E27FC236}">
                <a16:creationId xmlns:a16="http://schemas.microsoft.com/office/drawing/2014/main" id="{418210B9-1E9C-D7C7-8EF6-E486D15357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8"/>
            <a:ext cx="985849" cy="977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Заголовок 1">
            <a:extLst>
              <a:ext uri="{FF2B5EF4-FFF2-40B4-BE49-F238E27FC236}">
                <a16:creationId xmlns:a16="http://schemas.microsoft.com/office/drawing/2014/main" id="{153A275F-F39A-C612-58D4-98ADD960647C}"/>
              </a:ext>
            </a:extLst>
          </p:cNvPr>
          <p:cNvSpPr txBox="1">
            <a:spLocks/>
          </p:cNvSpPr>
          <p:nvPr/>
        </p:nvSpPr>
        <p:spPr>
          <a:xfrm>
            <a:off x="1940580" y="950334"/>
            <a:ext cx="2664296" cy="3600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70510" algn="l">
              <a:lnSpc>
                <a:spcPct val="107000"/>
              </a:lnSpc>
              <a:spcAft>
                <a:spcPts val="800"/>
              </a:spcAft>
            </a:pPr>
            <a:r>
              <a:rPr lang="ru-RU" sz="1700" b="1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База данных</a:t>
            </a:r>
          </a:p>
        </p:txBody>
      </p:sp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EDB0CF3A-78FF-6417-1098-C31A6428F32E}"/>
              </a:ext>
            </a:extLst>
          </p:cNvPr>
          <p:cNvSpPr/>
          <p:nvPr/>
        </p:nvSpPr>
        <p:spPr>
          <a:xfrm>
            <a:off x="7906161" y="26766"/>
            <a:ext cx="11801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200" b="1" dirty="0">
                <a:solidFill>
                  <a:schemeClr val="bg1">
                    <a:lumMod val="50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№12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A882ADCB-5146-A939-235D-44CC2CAD682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180" y="1491630"/>
            <a:ext cx="584775" cy="5847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27EEDBA9-E599-4C5A-858A-0B3689BE635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30610" y="857250"/>
            <a:ext cx="3505833" cy="402039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6" name="Заголовок 1">
            <a:extLst>
              <a:ext uri="{FF2B5EF4-FFF2-40B4-BE49-F238E27FC236}">
                <a16:creationId xmlns:a16="http://schemas.microsoft.com/office/drawing/2014/main" id="{0F2359A3-5A42-C0B9-1352-8E3EAD07B6FC}"/>
              </a:ext>
            </a:extLst>
          </p:cNvPr>
          <p:cNvSpPr txBox="1">
            <a:spLocks/>
          </p:cNvSpPr>
          <p:nvPr/>
        </p:nvSpPr>
        <p:spPr>
          <a:xfrm>
            <a:off x="1477052" y="2345935"/>
            <a:ext cx="2787558" cy="64016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70510">
              <a:lnSpc>
                <a:spcPct val="107000"/>
              </a:lnSpc>
              <a:spcAft>
                <a:spcPts val="800"/>
              </a:spcAft>
            </a:pPr>
            <a:r>
              <a:rPr lang="ru-RU" sz="14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Информация о характеристиках кораблей</a:t>
            </a:r>
          </a:p>
        </p:txBody>
      </p:sp>
      <p:sp>
        <p:nvSpPr>
          <p:cNvPr id="4" name="Заголовок 1">
            <a:extLst>
              <a:ext uri="{FF2B5EF4-FFF2-40B4-BE49-F238E27FC236}">
                <a16:creationId xmlns:a16="http://schemas.microsoft.com/office/drawing/2014/main" id="{6D632823-5AEC-B7C8-8397-B372DFF56940}"/>
              </a:ext>
            </a:extLst>
          </p:cNvPr>
          <p:cNvSpPr txBox="1">
            <a:spLocks/>
          </p:cNvSpPr>
          <p:nvPr/>
        </p:nvSpPr>
        <p:spPr>
          <a:xfrm>
            <a:off x="1662521" y="4091828"/>
            <a:ext cx="2416620" cy="64016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70510">
              <a:lnSpc>
                <a:spcPct val="107000"/>
              </a:lnSpc>
              <a:spcAft>
                <a:spcPts val="800"/>
              </a:spcAft>
            </a:pPr>
            <a:r>
              <a:rPr lang="ru-RU" sz="14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Информация о геопозици</a:t>
            </a:r>
            <a:r>
              <a:rPr lang="ru-RU" sz="14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и</a:t>
            </a:r>
            <a:r>
              <a:rPr lang="ru-RU" sz="14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кораблей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8D63F13D-BD0F-1128-0BD4-C30E0764AA3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07307" y="3435845"/>
            <a:ext cx="2872343" cy="68231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1D167ADF-261F-DFDE-1B00-DA13B4B7114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01689" y="1700025"/>
            <a:ext cx="2872343" cy="6963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5" name="Номер слайда 15">
            <a:extLst>
              <a:ext uri="{FF2B5EF4-FFF2-40B4-BE49-F238E27FC236}">
                <a16:creationId xmlns:a16="http://schemas.microsoft.com/office/drawing/2014/main" id="{628D2CE9-982D-EAC8-BC61-E6AFBA0FB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1318577" y="4825205"/>
            <a:ext cx="2133600" cy="273844"/>
          </a:xfrm>
        </p:spPr>
        <p:txBody>
          <a:bodyPr/>
          <a:lstStyle/>
          <a:p>
            <a:r>
              <a:rPr lang="ru-RU" dirty="0"/>
              <a:t>12</a:t>
            </a:r>
          </a:p>
        </p:txBody>
      </p:sp>
    </p:spTree>
    <p:extLst>
      <p:ext uri="{BB962C8B-B14F-4D97-AF65-F5344CB8AC3E}">
        <p14:creationId xmlns:p14="http://schemas.microsoft.com/office/powerpoint/2010/main" val="233889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1F0256-0E5D-66E7-77ED-320A920E20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0FDC792-8229-89BF-B702-05448C99B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5955" y="0"/>
            <a:ext cx="7200800" cy="857250"/>
          </a:xfrm>
        </p:spPr>
        <p:txBody>
          <a:bodyPr>
            <a:normAutofit/>
          </a:bodyPr>
          <a:lstStyle/>
          <a:p>
            <a:r>
              <a:rPr lang="ru-RU" sz="3200" b="1" dirty="0">
                <a:solidFill>
                  <a:srgbClr val="7030A0"/>
                </a:solidFill>
                <a:cs typeface="Adobe Hebrew" pitchFamily="18" charset="-79"/>
              </a:rPr>
              <a:t>Описание решений в проекте</a:t>
            </a:r>
            <a:endParaRPr lang="ru-RU" sz="2000" dirty="0">
              <a:solidFill>
                <a:srgbClr val="7030A0"/>
              </a:solidFill>
              <a:cs typeface="Adobe Hebrew" pitchFamily="18" charset="-79"/>
            </a:endParaRPr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4A683792-7A1F-4CD5-E97D-A7DF27C217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25207"/>
            <a:ext cx="973574" cy="379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>
            <a:extLst>
              <a:ext uri="{FF2B5EF4-FFF2-40B4-BE49-F238E27FC236}">
                <a16:creationId xmlns:a16="http://schemas.microsoft.com/office/drawing/2014/main" id="{D6EB7F42-32AF-2FC6-DFC7-8C98A242BD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8"/>
            <a:ext cx="985849" cy="977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Заголовок 1">
            <a:extLst>
              <a:ext uri="{FF2B5EF4-FFF2-40B4-BE49-F238E27FC236}">
                <a16:creationId xmlns:a16="http://schemas.microsoft.com/office/drawing/2014/main" id="{6C7DF16A-D12C-F30B-8B59-CFD43795281C}"/>
              </a:ext>
            </a:extLst>
          </p:cNvPr>
          <p:cNvSpPr txBox="1">
            <a:spLocks/>
          </p:cNvSpPr>
          <p:nvPr/>
        </p:nvSpPr>
        <p:spPr>
          <a:xfrm>
            <a:off x="2905718" y="666496"/>
            <a:ext cx="3960440" cy="360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70510" algn="l">
              <a:lnSpc>
                <a:spcPct val="107000"/>
              </a:lnSpc>
              <a:spcAft>
                <a:spcPts val="800"/>
              </a:spcAft>
            </a:pPr>
            <a:r>
              <a:rPr lang="ru-RU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Классификация судов </a:t>
            </a:r>
            <a:r>
              <a:rPr lang="ru-RU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– 3</a:t>
            </a:r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ru-RU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-модели</a:t>
            </a:r>
            <a:endParaRPr lang="ru-RU" sz="900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cs typeface="Adobe Hebrew" pitchFamily="18" charset="-79"/>
            </a:endParaRPr>
          </a:p>
        </p:txBody>
      </p:sp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68221236-8610-B166-7F51-8DDADB1E8A31}"/>
              </a:ext>
            </a:extLst>
          </p:cNvPr>
          <p:cNvSpPr/>
          <p:nvPr/>
        </p:nvSpPr>
        <p:spPr>
          <a:xfrm>
            <a:off x="7906161" y="26766"/>
            <a:ext cx="11801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200" b="1" dirty="0">
                <a:solidFill>
                  <a:schemeClr val="bg1">
                    <a:lumMod val="50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№12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AFA5DD9F-7BD6-9BBE-E5CF-613B6A6B9EF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180" y="1491630"/>
            <a:ext cx="584775" cy="5847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E5D2A9E5-ACFB-74F0-101F-60278F8A82C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4846" y="1427091"/>
            <a:ext cx="1903481" cy="1074107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0F18006C-6A91-BB7E-33DA-0960EC3CC83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90" t="35247" r="22295" b="21749"/>
          <a:stretch/>
        </p:blipFill>
        <p:spPr>
          <a:xfrm>
            <a:off x="3088648" y="1256003"/>
            <a:ext cx="1789759" cy="1299679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65D5D5F8-F348-241E-5ADA-F5D2E5AA4DD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8728" y="843558"/>
            <a:ext cx="2360473" cy="1770355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10983C8B-DC4D-D41B-70AC-4A99E7CDF41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22" t="22439" b="2750"/>
          <a:stretch/>
        </p:blipFill>
        <p:spPr>
          <a:xfrm>
            <a:off x="6996213" y="1077241"/>
            <a:ext cx="1884967" cy="1381117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6E0340D2-7B37-FD96-3DB7-960633FD9AF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59" t="6803" r="23554" b="10555"/>
          <a:stretch/>
        </p:blipFill>
        <p:spPr>
          <a:xfrm>
            <a:off x="1235371" y="2978638"/>
            <a:ext cx="1012996" cy="1430642"/>
          </a:xfrm>
          <a:prstGeom prst="rect">
            <a:avLst/>
          </a:prstGeom>
        </p:spPr>
      </p:pic>
      <p:pic>
        <p:nvPicPr>
          <p:cNvPr id="19" name="Рисунок 18">
            <a:extLst>
              <a:ext uri="{FF2B5EF4-FFF2-40B4-BE49-F238E27FC236}">
                <a16:creationId xmlns:a16="http://schemas.microsoft.com/office/drawing/2014/main" id="{EA7D416D-6009-31D6-D86D-63A4384B72A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52" t="32282" b="7719"/>
          <a:stretch/>
        </p:blipFill>
        <p:spPr>
          <a:xfrm>
            <a:off x="2195736" y="3292092"/>
            <a:ext cx="1657589" cy="1074107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3B3D429B-5FA5-7D24-5B52-2A5F2C13F282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27" t="16161" r="5574" b="1153"/>
          <a:stretch/>
        </p:blipFill>
        <p:spPr>
          <a:xfrm>
            <a:off x="7565779" y="3165810"/>
            <a:ext cx="1413351" cy="1262995"/>
          </a:xfrm>
          <a:prstGeom prst="rect">
            <a:avLst/>
          </a:prstGeom>
        </p:spPr>
      </p:pic>
      <p:pic>
        <p:nvPicPr>
          <p:cNvPr id="23" name="Рисунок 22">
            <a:extLst>
              <a:ext uri="{FF2B5EF4-FFF2-40B4-BE49-F238E27FC236}">
                <a16:creationId xmlns:a16="http://schemas.microsoft.com/office/drawing/2014/main" id="{DA7F5A6A-5B16-E485-76E2-6FC301509921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003" t="32191" r="11595" b="17809"/>
          <a:stretch/>
        </p:blipFill>
        <p:spPr>
          <a:xfrm>
            <a:off x="5565944" y="3220499"/>
            <a:ext cx="1990376" cy="1256505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84C04D99-AAEB-9F03-554D-4AE8B7EE71E7}"/>
              </a:ext>
            </a:extLst>
          </p:cNvPr>
          <p:cNvSpPr txBox="1"/>
          <p:nvPr/>
        </p:nvSpPr>
        <p:spPr>
          <a:xfrm>
            <a:off x="1655820" y="2407989"/>
            <a:ext cx="105852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Грузовой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75679F8-027B-E0FF-218F-02FC6A22C7C8}"/>
              </a:ext>
            </a:extLst>
          </p:cNvPr>
          <p:cNvSpPr txBox="1"/>
          <p:nvPr/>
        </p:nvSpPr>
        <p:spPr>
          <a:xfrm>
            <a:off x="3743499" y="2407989"/>
            <a:ext cx="105852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Буксир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6EFE1B1-B433-2325-E82A-52CEF10D4F58}"/>
              </a:ext>
            </a:extLst>
          </p:cNvPr>
          <p:cNvSpPr txBox="1"/>
          <p:nvPr/>
        </p:nvSpPr>
        <p:spPr>
          <a:xfrm>
            <a:off x="5581522" y="2401793"/>
            <a:ext cx="105852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Другой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2CB2C1F-1C4A-80EA-1C0F-09C2704482C1}"/>
              </a:ext>
            </a:extLst>
          </p:cNvPr>
          <p:cNvSpPr txBox="1"/>
          <p:nvPr/>
        </p:nvSpPr>
        <p:spPr>
          <a:xfrm>
            <a:off x="7278511" y="2417861"/>
            <a:ext cx="141335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Недоступный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02223C5-9DCD-3DE1-C0E8-9DD52B8B7DF0}"/>
              </a:ext>
            </a:extLst>
          </p:cNvPr>
          <p:cNvSpPr txBox="1"/>
          <p:nvPr/>
        </p:nvSpPr>
        <p:spPr>
          <a:xfrm>
            <a:off x="1281916" y="4535919"/>
            <a:ext cx="105852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Парусник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4D818B8-7936-6B96-8A3A-AE09B153B3E9}"/>
              </a:ext>
            </a:extLst>
          </p:cNvPr>
          <p:cNvSpPr txBox="1"/>
          <p:nvPr/>
        </p:nvSpPr>
        <p:spPr>
          <a:xfrm>
            <a:off x="2552079" y="4535919"/>
            <a:ext cx="144950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Пассажирский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98D0C74-7969-733A-791C-6CC46ED09785}"/>
              </a:ext>
            </a:extLst>
          </p:cNvPr>
          <p:cNvSpPr txBox="1"/>
          <p:nvPr/>
        </p:nvSpPr>
        <p:spPr>
          <a:xfrm>
            <a:off x="5990724" y="4526598"/>
            <a:ext cx="105852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Военный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A3B58A5-67A5-1E2A-CED1-63493C725D21}"/>
              </a:ext>
            </a:extLst>
          </p:cNvPr>
          <p:cNvSpPr txBox="1"/>
          <p:nvPr/>
        </p:nvSpPr>
        <p:spPr>
          <a:xfrm>
            <a:off x="7549971" y="4524459"/>
            <a:ext cx="134158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Рыболовный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AFCC275-105E-7646-3F05-97B62BEC350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04" t="34453" r="6548" b="24428"/>
          <a:stretch/>
        </p:blipFill>
        <p:spPr bwMode="auto">
          <a:xfrm>
            <a:off x="3578057" y="3190359"/>
            <a:ext cx="2197287" cy="100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AC607D4-418F-1740-9104-313DB8CCD2FB}"/>
              </a:ext>
            </a:extLst>
          </p:cNvPr>
          <p:cNvSpPr txBox="1"/>
          <p:nvPr/>
        </p:nvSpPr>
        <p:spPr>
          <a:xfrm>
            <a:off x="4481209" y="4524459"/>
            <a:ext cx="80945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Танкер</a:t>
            </a:r>
          </a:p>
        </p:txBody>
      </p:sp>
      <p:sp>
        <p:nvSpPr>
          <p:cNvPr id="14" name="Номер слайда 15">
            <a:extLst>
              <a:ext uri="{FF2B5EF4-FFF2-40B4-BE49-F238E27FC236}">
                <a16:creationId xmlns:a16="http://schemas.microsoft.com/office/drawing/2014/main" id="{51A2B636-366C-8D62-983B-E9DB08BE9106}"/>
              </a:ext>
            </a:extLst>
          </p:cNvPr>
          <p:cNvSpPr txBox="1">
            <a:spLocks/>
          </p:cNvSpPr>
          <p:nvPr/>
        </p:nvSpPr>
        <p:spPr>
          <a:xfrm>
            <a:off x="-1318577" y="4825205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Comic Sans MS" panose="030F0702030302020204" pitchFamily="66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dirty="0"/>
              <a:t>13</a:t>
            </a:r>
          </a:p>
        </p:txBody>
      </p:sp>
    </p:spTree>
    <p:extLst>
      <p:ext uri="{BB962C8B-B14F-4D97-AF65-F5344CB8AC3E}">
        <p14:creationId xmlns:p14="http://schemas.microsoft.com/office/powerpoint/2010/main" val="2913018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2463C9-7F75-4993-FC4C-D5620E67BB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D91B548-6500-B199-38E3-666EAC17FC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5955" y="0"/>
            <a:ext cx="7200800" cy="857250"/>
          </a:xfrm>
        </p:spPr>
        <p:txBody>
          <a:bodyPr>
            <a:normAutofit/>
          </a:bodyPr>
          <a:lstStyle/>
          <a:p>
            <a:r>
              <a:rPr lang="ru-RU" sz="3200" b="1" dirty="0">
                <a:solidFill>
                  <a:srgbClr val="7030A0"/>
                </a:solidFill>
                <a:cs typeface="Adobe Hebrew" pitchFamily="18" charset="-79"/>
              </a:rPr>
              <a:t>Описание решений в проекте</a:t>
            </a:r>
            <a:endParaRPr lang="ru-RU" sz="2000" dirty="0">
              <a:solidFill>
                <a:srgbClr val="7030A0"/>
              </a:solidFill>
              <a:cs typeface="Adobe Hebrew" pitchFamily="18" charset="-79"/>
            </a:endParaRPr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591F22B3-2316-02D9-EAEA-944EA2A754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25207"/>
            <a:ext cx="973574" cy="379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>
            <a:extLst>
              <a:ext uri="{FF2B5EF4-FFF2-40B4-BE49-F238E27FC236}">
                <a16:creationId xmlns:a16="http://schemas.microsoft.com/office/drawing/2014/main" id="{3C5FFE8C-C930-BDB7-4983-772983C1FB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8"/>
            <a:ext cx="985849" cy="977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Заголовок 1">
            <a:extLst>
              <a:ext uri="{FF2B5EF4-FFF2-40B4-BE49-F238E27FC236}">
                <a16:creationId xmlns:a16="http://schemas.microsoft.com/office/drawing/2014/main" id="{3A5EC077-C7D0-180C-9EE0-6C419D79C5AB}"/>
              </a:ext>
            </a:extLst>
          </p:cNvPr>
          <p:cNvSpPr txBox="1">
            <a:spLocks/>
          </p:cNvSpPr>
          <p:nvPr/>
        </p:nvSpPr>
        <p:spPr>
          <a:xfrm>
            <a:off x="1199918" y="977452"/>
            <a:ext cx="3732122" cy="5141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70510" algn="l">
              <a:lnSpc>
                <a:spcPct val="107000"/>
              </a:lnSpc>
              <a:spcAft>
                <a:spcPts val="800"/>
              </a:spcAft>
            </a:pPr>
            <a:r>
              <a:rPr lang="ru-RU" sz="24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Нейросеть для </a:t>
            </a:r>
            <a:r>
              <a:rPr lang="ru-RU" sz="240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детекции судов</a:t>
            </a:r>
            <a:endParaRPr lang="ru-RU" sz="24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18292416-B3EA-0365-6AA8-E52C856C7017}"/>
              </a:ext>
            </a:extLst>
          </p:cNvPr>
          <p:cNvSpPr/>
          <p:nvPr/>
        </p:nvSpPr>
        <p:spPr>
          <a:xfrm>
            <a:off x="7906161" y="26766"/>
            <a:ext cx="11801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200" b="1" dirty="0">
                <a:solidFill>
                  <a:schemeClr val="bg1">
                    <a:lumMod val="50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№12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0F86595D-2E0F-31CA-3D63-1B272301E33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180" y="1491630"/>
            <a:ext cx="584775" cy="5847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B4088F34-244F-E707-213F-5AF739B0748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79788" y="832975"/>
            <a:ext cx="3532748" cy="347754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A5C96628-0C8C-DEB4-21FB-B6C62924C34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b="8000"/>
          <a:stretch/>
        </p:blipFill>
        <p:spPr>
          <a:xfrm>
            <a:off x="1356782" y="1637322"/>
            <a:ext cx="3692692" cy="317165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Номер слайда 15">
            <a:extLst>
              <a:ext uri="{FF2B5EF4-FFF2-40B4-BE49-F238E27FC236}">
                <a16:creationId xmlns:a16="http://schemas.microsoft.com/office/drawing/2014/main" id="{A3F3D4DB-61CE-BC0F-0665-D7B91A77A8BC}"/>
              </a:ext>
            </a:extLst>
          </p:cNvPr>
          <p:cNvSpPr txBox="1">
            <a:spLocks/>
          </p:cNvSpPr>
          <p:nvPr/>
        </p:nvSpPr>
        <p:spPr>
          <a:xfrm>
            <a:off x="-1318577" y="4825205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Comic Sans MS" panose="030F0702030302020204" pitchFamily="66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dirty="0"/>
              <a:t>14</a:t>
            </a:r>
          </a:p>
        </p:txBody>
      </p:sp>
    </p:spTree>
    <p:extLst>
      <p:ext uri="{BB962C8B-B14F-4D97-AF65-F5344CB8AC3E}">
        <p14:creationId xmlns:p14="http://schemas.microsoft.com/office/powerpoint/2010/main" val="3450136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A625C9-0F53-1967-CCAC-F230BC6346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C67351F5-B6B6-53AB-8427-C683805E66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5955" y="0"/>
            <a:ext cx="7200800" cy="857250"/>
          </a:xfrm>
        </p:spPr>
        <p:txBody>
          <a:bodyPr>
            <a:normAutofit/>
          </a:bodyPr>
          <a:lstStyle/>
          <a:p>
            <a:r>
              <a:rPr lang="ru-RU" sz="3200" b="1" dirty="0">
                <a:solidFill>
                  <a:srgbClr val="7030A0"/>
                </a:solidFill>
                <a:cs typeface="Adobe Hebrew" pitchFamily="18" charset="-79"/>
              </a:rPr>
              <a:t>Описание решений в проекте</a:t>
            </a:r>
            <a:endParaRPr lang="ru-RU" sz="2000" dirty="0">
              <a:solidFill>
                <a:srgbClr val="7030A0"/>
              </a:solidFill>
              <a:cs typeface="Adobe Hebrew" pitchFamily="18" charset="-79"/>
            </a:endParaRPr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9D88CC17-3193-58CD-98FC-296B916CF1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25207"/>
            <a:ext cx="973574" cy="379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>
            <a:extLst>
              <a:ext uri="{FF2B5EF4-FFF2-40B4-BE49-F238E27FC236}">
                <a16:creationId xmlns:a16="http://schemas.microsoft.com/office/drawing/2014/main" id="{8D3585DB-6B1B-81A3-558C-60E3501BE4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8"/>
            <a:ext cx="985849" cy="977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99E1459F-7AAB-78DF-B99E-39A2C529F2A4}"/>
              </a:ext>
            </a:extLst>
          </p:cNvPr>
          <p:cNvSpPr/>
          <p:nvPr/>
        </p:nvSpPr>
        <p:spPr>
          <a:xfrm>
            <a:off x="7906161" y="26766"/>
            <a:ext cx="11801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200" b="1" dirty="0">
                <a:solidFill>
                  <a:schemeClr val="bg1">
                    <a:lumMod val="50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№12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99393689-B9EA-ED09-6BC7-C57EE6DA2F6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180" y="1491630"/>
            <a:ext cx="584775" cy="5847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4" name="Заголовок 1">
            <a:extLst>
              <a:ext uri="{FF2B5EF4-FFF2-40B4-BE49-F238E27FC236}">
                <a16:creationId xmlns:a16="http://schemas.microsoft.com/office/drawing/2014/main" id="{5DC49070-5140-CE01-1912-6A260E558528}"/>
              </a:ext>
            </a:extLst>
          </p:cNvPr>
          <p:cNvSpPr txBox="1">
            <a:spLocks/>
          </p:cNvSpPr>
          <p:nvPr/>
        </p:nvSpPr>
        <p:spPr>
          <a:xfrm>
            <a:off x="1094384" y="386620"/>
            <a:ext cx="6851104" cy="107158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70510">
              <a:spcAft>
                <a:spcPts val="800"/>
              </a:spcAft>
            </a:pPr>
            <a:r>
              <a:rPr lang="ru-RU" sz="17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Демонстрация работы модели детекции </a:t>
            </a:r>
            <a:r>
              <a:rPr lang="ru-RU" sz="17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судов </a:t>
            </a:r>
            <a:r>
              <a:rPr lang="ru-RU" sz="17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на </a:t>
            </a:r>
            <a:r>
              <a:rPr lang="ru-RU" sz="1700" dirty="0">
                <a:solidFill>
                  <a:srgbClr val="7030A0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спутниковых снимках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753635-CCBE-95FE-719C-F18D4B2C5591}"/>
              </a:ext>
            </a:extLst>
          </p:cNvPr>
          <p:cNvSpPr txBox="1"/>
          <p:nvPr/>
        </p:nvSpPr>
        <p:spPr>
          <a:xfrm>
            <a:off x="3419872" y="4366641"/>
            <a:ext cx="33346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latin typeface="Comic Sans MS" panose="030F0702030302020204" pitchFamily="66" charset="0"/>
              </a:rPr>
              <a:t>Снимок 04</a:t>
            </a:r>
            <a:r>
              <a:rPr lang="en-US" dirty="0">
                <a:latin typeface="Comic Sans MS" panose="030F0702030302020204" pitchFamily="66" charset="0"/>
              </a:rPr>
              <a:t>.0</a:t>
            </a:r>
            <a:r>
              <a:rPr lang="ru-RU" dirty="0">
                <a:latin typeface="Comic Sans MS" panose="030F0702030302020204" pitchFamily="66" charset="0"/>
              </a:rPr>
              <a:t>4</a:t>
            </a:r>
            <a:r>
              <a:rPr lang="en-US" dirty="0">
                <a:latin typeface="Comic Sans MS" panose="030F0702030302020204" pitchFamily="66" charset="0"/>
              </a:rPr>
              <a:t>.2025, </a:t>
            </a:r>
          </a:p>
          <a:p>
            <a:r>
              <a:rPr lang="ru-RU" dirty="0">
                <a:latin typeface="Comic Sans MS" panose="030F0702030302020204" pitchFamily="66" charset="0"/>
              </a:rPr>
              <a:t>спутник </a:t>
            </a:r>
            <a:r>
              <a:rPr lang="en-US" dirty="0">
                <a:latin typeface="Comic Sans MS" panose="030F0702030302020204" pitchFamily="66" charset="0"/>
              </a:rPr>
              <a:t>Polytech Universe-4</a:t>
            </a:r>
            <a:endParaRPr lang="ru-RU" dirty="0">
              <a:latin typeface="Comic Sans MS" panose="030F0702030302020204" pitchFamily="66" charset="0"/>
            </a:endParaRP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089622E8-F1B8-22F7-F7BD-C4FCC73FC0A7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3121031"/>
            <a:ext cx="1945570" cy="185315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AFB1E238-0414-874C-0088-DFDF4815E8C5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297773"/>
            <a:ext cx="1945570" cy="163584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3" name="Номер слайда 15">
            <a:extLst>
              <a:ext uri="{FF2B5EF4-FFF2-40B4-BE49-F238E27FC236}">
                <a16:creationId xmlns:a16="http://schemas.microsoft.com/office/drawing/2014/main" id="{BF169F59-91DE-9519-557E-ACB7E58F500F}"/>
              </a:ext>
            </a:extLst>
          </p:cNvPr>
          <p:cNvSpPr txBox="1">
            <a:spLocks/>
          </p:cNvSpPr>
          <p:nvPr/>
        </p:nvSpPr>
        <p:spPr>
          <a:xfrm>
            <a:off x="-1318577" y="4825205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Comic Sans MS" panose="030F0702030302020204" pitchFamily="66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dirty="0"/>
              <a:t>15</a:t>
            </a:r>
          </a:p>
        </p:txBody>
      </p:sp>
      <p:pic>
        <p:nvPicPr>
          <p:cNvPr id="14" name="IMG_9016">
            <a:hlinkClick r:id="" action="ppaction://media"/>
            <a:extLst>
              <a:ext uri="{FF2B5EF4-FFF2-40B4-BE49-F238E27FC236}">
                <a16:creationId xmlns:a16="http://schemas.microsoft.com/office/drawing/2014/main" id="{C8E62154-8591-21D4-3676-42E570E6A2A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542979" y="1297773"/>
            <a:ext cx="5421509" cy="3049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773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33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F2CB4F-4DF2-F45A-0529-97BD37B7D5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888FACC-45F0-3454-B2AC-F12F04C57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5955" y="0"/>
            <a:ext cx="7200800" cy="857250"/>
          </a:xfrm>
        </p:spPr>
        <p:txBody>
          <a:bodyPr>
            <a:normAutofit/>
          </a:bodyPr>
          <a:lstStyle/>
          <a:p>
            <a:r>
              <a:rPr lang="ru-RU" sz="3200" b="1" dirty="0">
                <a:solidFill>
                  <a:srgbClr val="7030A0"/>
                </a:solidFill>
                <a:cs typeface="Adobe Hebrew" pitchFamily="18" charset="-79"/>
              </a:rPr>
              <a:t>Описание решений в проекте</a:t>
            </a:r>
            <a:endParaRPr lang="ru-RU" sz="2000" dirty="0">
              <a:solidFill>
                <a:srgbClr val="7030A0"/>
              </a:solidFill>
              <a:cs typeface="Adobe Hebrew" pitchFamily="18" charset="-79"/>
            </a:endParaRPr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E7C0560D-E93C-CB17-1BDB-C110731D88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25207"/>
            <a:ext cx="973574" cy="379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>
            <a:extLst>
              <a:ext uri="{FF2B5EF4-FFF2-40B4-BE49-F238E27FC236}">
                <a16:creationId xmlns:a16="http://schemas.microsoft.com/office/drawing/2014/main" id="{49C08EA0-BC4C-C04D-EA4D-2A5F5C1556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8"/>
            <a:ext cx="985849" cy="977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284006CC-71F8-2B3D-5D19-CCAF3E3C0B70}"/>
              </a:ext>
            </a:extLst>
          </p:cNvPr>
          <p:cNvSpPr/>
          <p:nvPr/>
        </p:nvSpPr>
        <p:spPr>
          <a:xfrm>
            <a:off x="7906161" y="26766"/>
            <a:ext cx="11801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200" b="1" dirty="0">
                <a:solidFill>
                  <a:schemeClr val="bg1">
                    <a:lumMod val="50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№12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60E82703-A863-1A45-2659-39200701D68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180" y="1491630"/>
            <a:ext cx="584775" cy="5847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4" name="Заголовок 1">
            <a:extLst>
              <a:ext uri="{FF2B5EF4-FFF2-40B4-BE49-F238E27FC236}">
                <a16:creationId xmlns:a16="http://schemas.microsoft.com/office/drawing/2014/main" id="{924EB526-112E-7111-2DA9-C7762BC35203}"/>
              </a:ext>
            </a:extLst>
          </p:cNvPr>
          <p:cNvSpPr txBox="1">
            <a:spLocks/>
          </p:cNvSpPr>
          <p:nvPr/>
        </p:nvSpPr>
        <p:spPr>
          <a:xfrm>
            <a:off x="1259632" y="665323"/>
            <a:ext cx="5544616" cy="51417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70510" algn="l">
              <a:lnSpc>
                <a:spcPct val="107000"/>
              </a:lnSpc>
              <a:spcAft>
                <a:spcPts val="800"/>
              </a:spcAft>
            </a:pPr>
            <a:r>
              <a:rPr lang="ru-RU" sz="17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Нейросеть для детекции разливов нефти</a:t>
            </a:r>
          </a:p>
        </p:txBody>
      </p:sp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80B81B9C-55D8-DBC6-EDB4-3800A6B470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72992" y="1635646"/>
            <a:ext cx="3498685" cy="250621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62F2D7BB-0011-8B52-B729-20DDFB1D1C3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20072" y="1635646"/>
            <a:ext cx="3600400" cy="250621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E6114763-45CF-250E-BAC0-5EAD3449D01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83480" y="1180255"/>
            <a:ext cx="5007021" cy="348535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Номер слайда 15">
            <a:extLst>
              <a:ext uri="{FF2B5EF4-FFF2-40B4-BE49-F238E27FC236}">
                <a16:creationId xmlns:a16="http://schemas.microsoft.com/office/drawing/2014/main" id="{43855651-C13D-B6D5-E8BD-1D0C6299581A}"/>
              </a:ext>
            </a:extLst>
          </p:cNvPr>
          <p:cNvSpPr txBox="1">
            <a:spLocks/>
          </p:cNvSpPr>
          <p:nvPr/>
        </p:nvSpPr>
        <p:spPr>
          <a:xfrm>
            <a:off x="-1318577" y="4825205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Comic Sans MS" panose="030F0702030302020204" pitchFamily="66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dirty="0"/>
              <a:t>16</a:t>
            </a:r>
          </a:p>
        </p:txBody>
      </p:sp>
    </p:spTree>
    <p:extLst>
      <p:ext uri="{BB962C8B-B14F-4D97-AF65-F5344CB8AC3E}">
        <p14:creationId xmlns:p14="http://schemas.microsoft.com/office/powerpoint/2010/main" val="3363419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70EA0B-F28D-F8E6-6506-BCD83FD210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0407">
            <a:hlinkClick r:id="" action="ppaction://media"/>
            <a:extLst>
              <a:ext uri="{FF2B5EF4-FFF2-40B4-BE49-F238E27FC236}">
                <a16:creationId xmlns:a16="http://schemas.microsoft.com/office/drawing/2014/main" id="{13544FB6-2211-3572-1928-8B16832D0DE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12764"/>
          <a:stretch/>
        </p:blipFill>
        <p:spPr>
          <a:xfrm>
            <a:off x="3949588" y="1395844"/>
            <a:ext cx="5014900" cy="3113858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E695C9E-EB2B-6ACB-04B8-203E4B0F4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5955" y="0"/>
            <a:ext cx="7200800" cy="857250"/>
          </a:xfrm>
        </p:spPr>
        <p:txBody>
          <a:bodyPr>
            <a:normAutofit/>
          </a:bodyPr>
          <a:lstStyle/>
          <a:p>
            <a:r>
              <a:rPr lang="ru-RU" sz="3200" b="1" dirty="0">
                <a:solidFill>
                  <a:srgbClr val="7030A0"/>
                </a:solidFill>
                <a:cs typeface="Adobe Hebrew" pitchFamily="18" charset="-79"/>
              </a:rPr>
              <a:t>Описание решений в проекте</a:t>
            </a:r>
            <a:endParaRPr lang="ru-RU" sz="2000" dirty="0">
              <a:solidFill>
                <a:srgbClr val="7030A0"/>
              </a:solidFill>
              <a:cs typeface="Adobe Hebrew" pitchFamily="18" charset="-79"/>
            </a:endParaRPr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3D5232A7-BC13-5451-8741-B641C4EE7B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25207"/>
            <a:ext cx="973574" cy="379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>
            <a:extLst>
              <a:ext uri="{FF2B5EF4-FFF2-40B4-BE49-F238E27FC236}">
                <a16:creationId xmlns:a16="http://schemas.microsoft.com/office/drawing/2014/main" id="{CB3911DC-2EBB-D722-CBCE-1705DBFE4C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8"/>
            <a:ext cx="985849" cy="977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C06CDD89-F0C8-1D5A-DB3E-E9414E66F218}"/>
              </a:ext>
            </a:extLst>
          </p:cNvPr>
          <p:cNvSpPr/>
          <p:nvPr/>
        </p:nvSpPr>
        <p:spPr>
          <a:xfrm>
            <a:off x="7906161" y="26766"/>
            <a:ext cx="11801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200" b="1" dirty="0">
                <a:solidFill>
                  <a:schemeClr val="bg1">
                    <a:lumMod val="50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№12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F4EF0908-0DF6-143E-551C-9A07F40C819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180" y="1491630"/>
            <a:ext cx="584775" cy="5847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4" name="Заголовок 1">
            <a:extLst>
              <a:ext uri="{FF2B5EF4-FFF2-40B4-BE49-F238E27FC236}">
                <a16:creationId xmlns:a16="http://schemas.microsoft.com/office/drawing/2014/main" id="{ED693B5E-2F27-B106-DBBC-42BCF978E5B3}"/>
              </a:ext>
            </a:extLst>
          </p:cNvPr>
          <p:cNvSpPr txBox="1">
            <a:spLocks/>
          </p:cNvSpPr>
          <p:nvPr/>
        </p:nvSpPr>
        <p:spPr>
          <a:xfrm>
            <a:off x="1414291" y="730485"/>
            <a:ext cx="6908413" cy="51417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70510">
              <a:lnSpc>
                <a:spcPct val="107000"/>
              </a:lnSpc>
              <a:spcAft>
                <a:spcPts val="800"/>
              </a:spcAft>
            </a:pPr>
            <a:r>
              <a:rPr lang="ru-RU" sz="17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Демонстрация работы модели детекции разливов нефти на </a:t>
            </a:r>
            <a:r>
              <a:rPr lang="ru-RU" sz="1700" dirty="0">
                <a:solidFill>
                  <a:srgbClr val="7030A0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спутниковых снимках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6A9B22-5C57-0E46-2CAE-67B674B406D3}"/>
              </a:ext>
            </a:extLst>
          </p:cNvPr>
          <p:cNvSpPr txBox="1"/>
          <p:nvPr/>
        </p:nvSpPr>
        <p:spPr>
          <a:xfrm>
            <a:off x="3334185" y="4660884"/>
            <a:ext cx="4427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latin typeface="Comic Sans MS" panose="030F0702030302020204" pitchFamily="66" charset="0"/>
              </a:rPr>
              <a:t>Снимок 25</a:t>
            </a:r>
            <a:r>
              <a:rPr lang="en-US" sz="1400" dirty="0">
                <a:latin typeface="Comic Sans MS" panose="030F0702030302020204" pitchFamily="66" charset="0"/>
              </a:rPr>
              <a:t>.03.2025, </a:t>
            </a:r>
            <a:r>
              <a:rPr lang="ru-RU" sz="1400" dirty="0">
                <a:latin typeface="Comic Sans MS" panose="030F0702030302020204" pitchFamily="66" charset="0"/>
              </a:rPr>
              <a:t>спутник </a:t>
            </a:r>
            <a:r>
              <a:rPr lang="en-US" sz="1400" dirty="0">
                <a:latin typeface="Comic Sans MS" panose="030F0702030302020204" pitchFamily="66" charset="0"/>
              </a:rPr>
              <a:t>Polytech Universe-4</a:t>
            </a:r>
            <a:endParaRPr lang="ru-RU" sz="1400" dirty="0">
              <a:latin typeface="Comic Sans MS" panose="030F0702030302020204" pitchFamily="66" charset="0"/>
            </a:endParaRP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F0FEE09D-AD3F-D96D-AB91-B440CD80D15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299467" y="1706908"/>
            <a:ext cx="2535885" cy="252525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6C37ABDC-FF67-C036-B749-FE3AAD401E1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299466" y="1706907"/>
            <a:ext cx="2525251" cy="252525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0" name="Номер слайда 9">
            <a:extLst>
              <a:ext uri="{FF2B5EF4-FFF2-40B4-BE49-F238E27FC236}">
                <a16:creationId xmlns:a16="http://schemas.microsoft.com/office/drawing/2014/main" id="{B106D10E-68F2-8FF3-BD46-88EBC631C6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2844" y="4814772"/>
            <a:ext cx="442392" cy="273844"/>
          </a:xfrm>
        </p:spPr>
        <p:txBody>
          <a:bodyPr/>
          <a:lstStyle/>
          <a:p>
            <a:r>
              <a:rPr lang="ru-RU" dirty="0"/>
              <a:t>17</a:t>
            </a:r>
          </a:p>
        </p:txBody>
      </p:sp>
    </p:spTree>
    <p:extLst>
      <p:ext uri="{BB962C8B-B14F-4D97-AF65-F5344CB8AC3E}">
        <p14:creationId xmlns:p14="http://schemas.microsoft.com/office/powerpoint/2010/main" val="4277124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44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343CDB-1A50-74D0-FC50-367431AA53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0409 (2)">
            <a:hlinkClick r:id="" action="ppaction://media"/>
            <a:extLst>
              <a:ext uri="{FF2B5EF4-FFF2-40B4-BE49-F238E27FC236}">
                <a16:creationId xmlns:a16="http://schemas.microsoft.com/office/drawing/2014/main" id="{25E28E2E-8EAB-6BCD-1D36-94C0A383114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0039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3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515CD1-D283-CFE1-0EB9-1367926FD9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7AE1271-1B80-8487-7986-49DA0FAA3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5955" y="0"/>
            <a:ext cx="7200800" cy="857250"/>
          </a:xfrm>
        </p:spPr>
        <p:txBody>
          <a:bodyPr>
            <a:normAutofit/>
          </a:bodyPr>
          <a:lstStyle/>
          <a:p>
            <a:r>
              <a:rPr lang="ru-RU" sz="3200" b="1" dirty="0">
                <a:solidFill>
                  <a:srgbClr val="7030A0"/>
                </a:solidFill>
                <a:cs typeface="Adobe Hebrew" pitchFamily="18" charset="-79"/>
              </a:rPr>
              <a:t>Описание решений в проекте</a:t>
            </a:r>
            <a:endParaRPr lang="ru-RU" sz="2000" dirty="0">
              <a:solidFill>
                <a:srgbClr val="7030A0"/>
              </a:solidFill>
              <a:cs typeface="Adobe Hebrew" pitchFamily="18" charset="-79"/>
            </a:endParaRPr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48F7A34A-3AD4-4C02-6BD1-5DB578C9CF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25207"/>
            <a:ext cx="973574" cy="379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>
            <a:extLst>
              <a:ext uri="{FF2B5EF4-FFF2-40B4-BE49-F238E27FC236}">
                <a16:creationId xmlns:a16="http://schemas.microsoft.com/office/drawing/2014/main" id="{752D8AEE-E35E-0015-626E-85AEAAE4D4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8"/>
            <a:ext cx="985849" cy="977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EE70E6AE-E133-2AD0-0E78-45B8FC4B9EE0}"/>
              </a:ext>
            </a:extLst>
          </p:cNvPr>
          <p:cNvSpPr/>
          <p:nvPr/>
        </p:nvSpPr>
        <p:spPr>
          <a:xfrm>
            <a:off x="7906161" y="26766"/>
            <a:ext cx="11801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200" b="1" dirty="0">
                <a:solidFill>
                  <a:schemeClr val="bg1">
                    <a:lumMod val="50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№12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8A5320CA-5831-74DE-773C-01B4705E6F3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180" y="1491630"/>
            <a:ext cx="584775" cy="5847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4" name="Заголовок 1">
            <a:extLst>
              <a:ext uri="{FF2B5EF4-FFF2-40B4-BE49-F238E27FC236}">
                <a16:creationId xmlns:a16="http://schemas.microsoft.com/office/drawing/2014/main" id="{67C0D29B-E322-203F-B296-C1BC8AA9ABEE}"/>
              </a:ext>
            </a:extLst>
          </p:cNvPr>
          <p:cNvSpPr txBox="1">
            <a:spLocks/>
          </p:cNvSpPr>
          <p:nvPr/>
        </p:nvSpPr>
        <p:spPr>
          <a:xfrm>
            <a:off x="3816039" y="611541"/>
            <a:ext cx="2598576" cy="51417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70510">
              <a:lnSpc>
                <a:spcPct val="107000"/>
              </a:lnSpc>
              <a:spcAft>
                <a:spcPts val="800"/>
              </a:spcAft>
            </a:pPr>
            <a:r>
              <a:rPr lang="ru-RU" sz="17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Данные АИС </a:t>
            </a:r>
            <a:r>
              <a:rPr lang="en-US" sz="17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PU</a:t>
            </a:r>
            <a:r>
              <a:rPr lang="ru-RU" sz="17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-5 </a:t>
            </a:r>
            <a:endParaRPr lang="ru-RU" sz="17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4CD9B978-D5B3-944F-761E-F2703E1045F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6564" r="2979"/>
          <a:stretch/>
        </p:blipFill>
        <p:spPr>
          <a:xfrm>
            <a:off x="1763688" y="1157027"/>
            <a:ext cx="6626914" cy="359581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8" name="Номер слайда 7">
            <a:extLst>
              <a:ext uri="{FF2B5EF4-FFF2-40B4-BE49-F238E27FC236}">
                <a16:creationId xmlns:a16="http://schemas.microsoft.com/office/drawing/2014/main" id="{CCE2D595-8A63-BEA7-9F20-B430736E60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3590" y="4845105"/>
            <a:ext cx="442392" cy="273844"/>
          </a:xfrm>
        </p:spPr>
        <p:txBody>
          <a:bodyPr/>
          <a:lstStyle/>
          <a:p>
            <a:r>
              <a:rPr lang="ru-RU" dirty="0"/>
              <a:t>19</a:t>
            </a:r>
          </a:p>
        </p:txBody>
      </p:sp>
    </p:spTree>
    <p:extLst>
      <p:ext uri="{BB962C8B-B14F-4D97-AF65-F5344CB8AC3E}">
        <p14:creationId xmlns:p14="http://schemas.microsoft.com/office/powerpoint/2010/main" val="1514683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A3832E-A11B-1DEC-B687-9A502A5CD9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7CC26B1-A2CA-1A06-F9F6-C1D36A6B3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5955" y="0"/>
            <a:ext cx="7200800" cy="857250"/>
          </a:xfrm>
        </p:spPr>
        <p:txBody>
          <a:bodyPr>
            <a:normAutofit/>
          </a:bodyPr>
          <a:lstStyle/>
          <a:p>
            <a:r>
              <a:rPr lang="ru-RU" sz="3200" b="1" dirty="0">
                <a:solidFill>
                  <a:srgbClr val="7030A0"/>
                </a:solidFill>
                <a:cs typeface="Adobe Hebrew" pitchFamily="18" charset="-79"/>
              </a:rPr>
              <a:t>Описание решений в проекте</a:t>
            </a:r>
            <a:endParaRPr lang="ru-RU" sz="2000" dirty="0">
              <a:solidFill>
                <a:srgbClr val="7030A0"/>
              </a:solidFill>
              <a:cs typeface="Adobe Hebrew" pitchFamily="18" charset="-79"/>
            </a:endParaRPr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C23D5DD5-B82F-AE2C-2F15-61B18832E4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25207"/>
            <a:ext cx="973574" cy="379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>
            <a:extLst>
              <a:ext uri="{FF2B5EF4-FFF2-40B4-BE49-F238E27FC236}">
                <a16:creationId xmlns:a16="http://schemas.microsoft.com/office/drawing/2014/main" id="{B3175E16-39A1-8BC3-7610-C1EFE4B4ED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8"/>
            <a:ext cx="985849" cy="977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1D30D6DE-D1C1-40A9-29B3-3F3A18CB3306}"/>
              </a:ext>
            </a:extLst>
          </p:cNvPr>
          <p:cNvSpPr/>
          <p:nvPr/>
        </p:nvSpPr>
        <p:spPr>
          <a:xfrm>
            <a:off x="7906161" y="26766"/>
            <a:ext cx="11801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200" b="1" dirty="0">
                <a:solidFill>
                  <a:schemeClr val="bg1">
                    <a:lumMod val="50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№12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1DB4F78-E853-921E-B0E8-7A10E797648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180" y="1491630"/>
            <a:ext cx="584775" cy="5847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4" name="Заголовок 1">
            <a:extLst>
              <a:ext uri="{FF2B5EF4-FFF2-40B4-BE49-F238E27FC236}">
                <a16:creationId xmlns:a16="http://schemas.microsoft.com/office/drawing/2014/main" id="{C4933B90-FBAE-3AD2-A264-C8C45D83AA24}"/>
              </a:ext>
            </a:extLst>
          </p:cNvPr>
          <p:cNvSpPr txBox="1">
            <a:spLocks/>
          </p:cNvSpPr>
          <p:nvPr/>
        </p:nvSpPr>
        <p:spPr>
          <a:xfrm>
            <a:off x="2195736" y="703679"/>
            <a:ext cx="5259728" cy="51417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70510">
              <a:lnSpc>
                <a:spcPct val="107000"/>
              </a:lnSpc>
              <a:spcAft>
                <a:spcPts val="800"/>
              </a:spcAft>
            </a:pPr>
            <a:r>
              <a:rPr lang="ru-RU" sz="17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Данные АИС, принятые нашей антенной</a:t>
            </a:r>
            <a:endParaRPr lang="ru-RU" sz="17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5317A03A-C0C6-E0D2-C3DB-76479163ECA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6897" t="11673" r="5145" b="9979"/>
          <a:stretch/>
        </p:blipFill>
        <p:spPr>
          <a:xfrm>
            <a:off x="1577978" y="1346782"/>
            <a:ext cx="6867413" cy="333033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2" name="Овал 21">
            <a:extLst>
              <a:ext uri="{FF2B5EF4-FFF2-40B4-BE49-F238E27FC236}">
                <a16:creationId xmlns:a16="http://schemas.microsoft.com/office/drawing/2014/main" id="{F0B277CF-9A10-8C4B-4EEF-E54AF750BFD9}"/>
              </a:ext>
            </a:extLst>
          </p:cNvPr>
          <p:cNvSpPr/>
          <p:nvPr/>
        </p:nvSpPr>
        <p:spPr>
          <a:xfrm>
            <a:off x="3131840" y="2571750"/>
            <a:ext cx="216024" cy="216024"/>
          </a:xfrm>
          <a:prstGeom prst="ellipse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3" name="Овал 22">
            <a:extLst>
              <a:ext uri="{FF2B5EF4-FFF2-40B4-BE49-F238E27FC236}">
                <a16:creationId xmlns:a16="http://schemas.microsoft.com/office/drawing/2014/main" id="{16402EAD-0181-983C-9B87-7BA32AEC46E1}"/>
              </a:ext>
            </a:extLst>
          </p:cNvPr>
          <p:cNvSpPr/>
          <p:nvPr/>
        </p:nvSpPr>
        <p:spPr>
          <a:xfrm>
            <a:off x="3923928" y="3363838"/>
            <a:ext cx="216024" cy="216024"/>
          </a:xfrm>
          <a:prstGeom prst="ellipse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4" name="Овал 23">
            <a:extLst>
              <a:ext uri="{FF2B5EF4-FFF2-40B4-BE49-F238E27FC236}">
                <a16:creationId xmlns:a16="http://schemas.microsoft.com/office/drawing/2014/main" id="{5AFACA6D-D200-92F1-9C26-3E9B00C68E98}"/>
              </a:ext>
            </a:extLst>
          </p:cNvPr>
          <p:cNvSpPr/>
          <p:nvPr/>
        </p:nvSpPr>
        <p:spPr>
          <a:xfrm>
            <a:off x="4717588" y="4155926"/>
            <a:ext cx="216024" cy="216024"/>
          </a:xfrm>
          <a:prstGeom prst="ellipse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5" name="Овал 24">
            <a:extLst>
              <a:ext uri="{FF2B5EF4-FFF2-40B4-BE49-F238E27FC236}">
                <a16:creationId xmlns:a16="http://schemas.microsoft.com/office/drawing/2014/main" id="{040AD1B0-29A2-A1DB-AC12-54A15387B056}"/>
              </a:ext>
            </a:extLst>
          </p:cNvPr>
          <p:cNvSpPr/>
          <p:nvPr/>
        </p:nvSpPr>
        <p:spPr>
          <a:xfrm>
            <a:off x="5292080" y="3507854"/>
            <a:ext cx="216024" cy="216024"/>
          </a:xfrm>
          <a:prstGeom prst="ellipse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6" name="Овал 25">
            <a:extLst>
              <a:ext uri="{FF2B5EF4-FFF2-40B4-BE49-F238E27FC236}">
                <a16:creationId xmlns:a16="http://schemas.microsoft.com/office/drawing/2014/main" id="{38B047A5-24C8-AF7D-9C42-E7E6FB338997}"/>
              </a:ext>
            </a:extLst>
          </p:cNvPr>
          <p:cNvSpPr/>
          <p:nvPr/>
        </p:nvSpPr>
        <p:spPr>
          <a:xfrm>
            <a:off x="5508104" y="2582288"/>
            <a:ext cx="216024" cy="216024"/>
          </a:xfrm>
          <a:prstGeom prst="ellipse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7" name="Овал 26">
            <a:extLst>
              <a:ext uri="{FF2B5EF4-FFF2-40B4-BE49-F238E27FC236}">
                <a16:creationId xmlns:a16="http://schemas.microsoft.com/office/drawing/2014/main" id="{45EFF908-B2E0-371B-6F64-757BBFB3E6B3}"/>
              </a:ext>
            </a:extLst>
          </p:cNvPr>
          <p:cNvSpPr/>
          <p:nvPr/>
        </p:nvSpPr>
        <p:spPr>
          <a:xfrm>
            <a:off x="7092280" y="1921536"/>
            <a:ext cx="216024" cy="216024"/>
          </a:xfrm>
          <a:prstGeom prst="ellipse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9" name="Номер слайда 15">
            <a:extLst>
              <a:ext uri="{FF2B5EF4-FFF2-40B4-BE49-F238E27FC236}">
                <a16:creationId xmlns:a16="http://schemas.microsoft.com/office/drawing/2014/main" id="{0E0EFD00-61B8-2FAE-5A63-B613A3916685}"/>
              </a:ext>
            </a:extLst>
          </p:cNvPr>
          <p:cNvSpPr txBox="1">
            <a:spLocks/>
          </p:cNvSpPr>
          <p:nvPr/>
        </p:nvSpPr>
        <p:spPr>
          <a:xfrm>
            <a:off x="-1318577" y="4825205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Comic Sans MS" panose="030F0702030302020204" pitchFamily="66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dirty="0"/>
              <a:t>20</a:t>
            </a:r>
          </a:p>
        </p:txBody>
      </p:sp>
    </p:spTree>
    <p:extLst>
      <p:ext uri="{BB962C8B-B14F-4D97-AF65-F5344CB8AC3E}">
        <p14:creationId xmlns:p14="http://schemas.microsoft.com/office/powerpoint/2010/main" val="1377552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9C647A-5771-2A75-B33D-790E8BD839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A42FB7FB-5DB9-9614-F77A-6F2A43CDD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5955" y="0"/>
            <a:ext cx="7200800" cy="857250"/>
          </a:xfrm>
        </p:spPr>
        <p:txBody>
          <a:bodyPr>
            <a:normAutofit/>
          </a:bodyPr>
          <a:lstStyle/>
          <a:p>
            <a:r>
              <a:rPr lang="ru-RU" sz="3200" b="1" dirty="0">
                <a:solidFill>
                  <a:srgbClr val="7030A0"/>
                </a:solidFill>
                <a:cs typeface="Adobe Hebrew" pitchFamily="18" charset="-79"/>
              </a:rPr>
              <a:t>Описание решений в проекте</a:t>
            </a:r>
            <a:endParaRPr lang="ru-RU" sz="2000" dirty="0">
              <a:solidFill>
                <a:srgbClr val="7030A0"/>
              </a:solidFill>
              <a:cs typeface="Adobe Hebrew" pitchFamily="18" charset="-79"/>
            </a:endParaRPr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4A42D64C-7D67-A3F5-C2CC-4FD8CB1289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25207"/>
            <a:ext cx="973574" cy="379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>
            <a:extLst>
              <a:ext uri="{FF2B5EF4-FFF2-40B4-BE49-F238E27FC236}">
                <a16:creationId xmlns:a16="http://schemas.microsoft.com/office/drawing/2014/main" id="{3FEAC596-D565-4F19-AB8B-15B31F0D83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8"/>
            <a:ext cx="985849" cy="977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Заголовок 1">
            <a:extLst>
              <a:ext uri="{FF2B5EF4-FFF2-40B4-BE49-F238E27FC236}">
                <a16:creationId xmlns:a16="http://schemas.microsoft.com/office/drawing/2014/main" id="{DFB1BAF9-3A42-0FEF-C34E-18C791FDA05E}"/>
              </a:ext>
            </a:extLst>
          </p:cNvPr>
          <p:cNvSpPr txBox="1">
            <a:spLocks/>
          </p:cNvSpPr>
          <p:nvPr/>
        </p:nvSpPr>
        <p:spPr>
          <a:xfrm>
            <a:off x="1362194" y="768127"/>
            <a:ext cx="2444683" cy="3600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70510" algn="l">
              <a:lnSpc>
                <a:spcPct val="107000"/>
              </a:lnSpc>
              <a:spcAft>
                <a:spcPts val="800"/>
              </a:spcAft>
            </a:pPr>
            <a:r>
              <a:rPr lang="ru-RU" sz="17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Чат-бот в </a:t>
            </a:r>
            <a:r>
              <a:rPr lang="en-US" sz="17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Telegram</a:t>
            </a:r>
            <a:endParaRPr lang="ru-RU" sz="1700" dirty="0">
              <a:solidFill>
                <a:srgbClr val="7030A0"/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9CABF261-840D-1D0D-6B9E-FA17753B815C}"/>
              </a:ext>
            </a:extLst>
          </p:cNvPr>
          <p:cNvSpPr/>
          <p:nvPr/>
        </p:nvSpPr>
        <p:spPr>
          <a:xfrm>
            <a:off x="7906161" y="26766"/>
            <a:ext cx="11801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200" b="1" dirty="0">
                <a:solidFill>
                  <a:schemeClr val="bg1">
                    <a:lumMod val="50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№12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408162AF-F1DB-7679-5A75-55CC13AD12F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180" y="1491630"/>
            <a:ext cx="584775" cy="5847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B3A73393-45B6-AA60-9F01-64562553B56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5345" y="3357618"/>
            <a:ext cx="1245169" cy="1497947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0F26B63B-2DB9-3A1F-71E1-AE5A637B26B6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875"/>
          <a:stretch/>
        </p:blipFill>
        <p:spPr>
          <a:xfrm>
            <a:off x="6592588" y="3867894"/>
            <a:ext cx="2203348" cy="106139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5412B482-7EA2-AE56-5804-CCD0EDE960FE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4911" b="18924"/>
          <a:stretch/>
        </p:blipFill>
        <p:spPr>
          <a:xfrm>
            <a:off x="1475889" y="1203598"/>
            <a:ext cx="2301073" cy="379588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0923AC1F-8CED-1895-C079-DD7B7E09EF64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t="20600" b="9402"/>
          <a:stretch/>
        </p:blipFill>
        <p:spPr>
          <a:xfrm>
            <a:off x="3997350" y="1399084"/>
            <a:ext cx="2374850" cy="36004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C61FDAAA-4A0F-E1ED-5865-159CA81E6F63}"/>
              </a:ext>
            </a:extLst>
          </p:cNvPr>
          <p:cNvSpPr txBox="1"/>
          <p:nvPr/>
        </p:nvSpPr>
        <p:spPr>
          <a:xfrm>
            <a:off x="4350752" y="928112"/>
            <a:ext cx="159694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2000" b="1" dirty="0">
                <a:solidFill>
                  <a:srgbClr val="7030A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«</a:t>
            </a:r>
            <a:r>
              <a:rPr lang="en-US" sz="2000" b="1" dirty="0" err="1">
                <a:solidFill>
                  <a:srgbClr val="7030A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SpaceZ</a:t>
            </a:r>
            <a:r>
              <a:rPr lang="ru-RU" sz="2000" b="1" dirty="0">
                <a:solidFill>
                  <a:srgbClr val="7030A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»</a:t>
            </a:r>
            <a:endParaRPr lang="ru-RU" sz="2000" b="1" dirty="0">
              <a:solidFill>
                <a:srgbClr val="7030A0"/>
              </a:solidFill>
            </a:endParaRPr>
          </a:p>
        </p:txBody>
      </p:sp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2F36A639-03EF-A00C-7DC6-ABA2A6DC9B5F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3965" t="1" r="2509" b="2159"/>
          <a:stretch/>
        </p:blipFill>
        <p:spPr>
          <a:xfrm>
            <a:off x="6617124" y="1203598"/>
            <a:ext cx="2203348" cy="213204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2" name="Заголовок 1">
            <a:extLst>
              <a:ext uri="{FF2B5EF4-FFF2-40B4-BE49-F238E27FC236}">
                <a16:creationId xmlns:a16="http://schemas.microsoft.com/office/drawing/2014/main" id="{3FC0AC15-5278-CFB1-6DF0-8274C4997397}"/>
              </a:ext>
            </a:extLst>
          </p:cNvPr>
          <p:cNvSpPr txBox="1">
            <a:spLocks/>
          </p:cNvSpPr>
          <p:nvPr/>
        </p:nvSpPr>
        <p:spPr>
          <a:xfrm>
            <a:off x="6730228" y="3421750"/>
            <a:ext cx="1833123" cy="3600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70510" algn="l">
              <a:lnSpc>
                <a:spcPct val="107000"/>
              </a:lnSpc>
              <a:spcAft>
                <a:spcPts val="800"/>
              </a:spcAft>
            </a:pPr>
            <a:r>
              <a:rPr lang="ru-RU" sz="17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Функционал</a:t>
            </a:r>
          </a:p>
        </p:txBody>
      </p:sp>
      <p:sp>
        <p:nvSpPr>
          <p:cNvPr id="9" name="Номер слайда 15">
            <a:extLst>
              <a:ext uri="{FF2B5EF4-FFF2-40B4-BE49-F238E27FC236}">
                <a16:creationId xmlns:a16="http://schemas.microsoft.com/office/drawing/2014/main" id="{7B8B8C20-DEE5-2E7B-A143-B06548AC04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1318577" y="4825205"/>
            <a:ext cx="2133600" cy="273844"/>
          </a:xfrm>
        </p:spPr>
        <p:txBody>
          <a:bodyPr/>
          <a:lstStyle/>
          <a:p>
            <a:r>
              <a:rPr lang="ru-RU" dirty="0"/>
              <a:t>21</a:t>
            </a:r>
          </a:p>
        </p:txBody>
      </p:sp>
    </p:spTree>
    <p:extLst>
      <p:ext uri="{BB962C8B-B14F-4D97-AF65-F5344CB8AC3E}">
        <p14:creationId xmlns:p14="http://schemas.microsoft.com/office/powerpoint/2010/main" val="3224140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E67A80-6B08-A338-9CBE-19EA9FB371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ABC084ED-1B26-DD61-7DFE-691C577513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7575" y="-112881"/>
            <a:ext cx="7200800" cy="857250"/>
          </a:xfrm>
        </p:spPr>
        <p:txBody>
          <a:bodyPr>
            <a:normAutofit/>
          </a:bodyPr>
          <a:lstStyle/>
          <a:p>
            <a:r>
              <a:rPr lang="ru-RU" sz="3200" b="1" dirty="0">
                <a:solidFill>
                  <a:srgbClr val="7030A0"/>
                </a:solidFill>
                <a:cs typeface="Adobe Hebrew" pitchFamily="18" charset="-79"/>
              </a:rPr>
              <a:t>Описание решений в проекте</a:t>
            </a:r>
            <a:endParaRPr lang="ru-RU" sz="2000" dirty="0">
              <a:solidFill>
                <a:srgbClr val="7030A0"/>
              </a:solidFill>
              <a:cs typeface="Adobe Hebrew" pitchFamily="18" charset="-79"/>
            </a:endParaRPr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215A96AC-C483-9C11-6F7F-A0984EF279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25207"/>
            <a:ext cx="973574" cy="379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>
            <a:extLst>
              <a:ext uri="{FF2B5EF4-FFF2-40B4-BE49-F238E27FC236}">
                <a16:creationId xmlns:a16="http://schemas.microsoft.com/office/drawing/2014/main" id="{6B3BA6B6-4848-89E1-FCF4-9533052A46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8"/>
            <a:ext cx="985849" cy="977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9E3500CB-1A61-CD79-30A0-B16A7B95FD9C}"/>
              </a:ext>
            </a:extLst>
          </p:cNvPr>
          <p:cNvSpPr/>
          <p:nvPr/>
        </p:nvSpPr>
        <p:spPr>
          <a:xfrm>
            <a:off x="7906161" y="26766"/>
            <a:ext cx="11801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200" b="1" dirty="0">
                <a:solidFill>
                  <a:schemeClr val="bg1">
                    <a:lumMod val="50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№12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78B58157-E970-23C6-A4C6-751A22C9B0A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180" y="1491630"/>
            <a:ext cx="584775" cy="5847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2" name="Заголовок 1">
            <a:extLst>
              <a:ext uri="{FF2B5EF4-FFF2-40B4-BE49-F238E27FC236}">
                <a16:creationId xmlns:a16="http://schemas.microsoft.com/office/drawing/2014/main" id="{A81E4182-AC88-1B8C-0A7E-AA9A867E4895}"/>
              </a:ext>
            </a:extLst>
          </p:cNvPr>
          <p:cNvSpPr txBox="1">
            <a:spLocks/>
          </p:cNvSpPr>
          <p:nvPr/>
        </p:nvSpPr>
        <p:spPr>
          <a:xfrm>
            <a:off x="5511838" y="2643758"/>
            <a:ext cx="2283929" cy="3600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70510" algn="l">
              <a:lnSpc>
                <a:spcPct val="107000"/>
              </a:lnSpc>
              <a:spcAft>
                <a:spcPts val="800"/>
              </a:spcAft>
            </a:pPr>
            <a:r>
              <a:rPr lang="ru-RU" sz="17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Маршрут корабля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8F8C56F2-1730-EAFD-E411-7CFBFFD21BF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-1356" t="4838" r="1356" b="14524"/>
          <a:stretch/>
        </p:blipFill>
        <p:spPr>
          <a:xfrm>
            <a:off x="5095592" y="3003798"/>
            <a:ext cx="3169144" cy="183417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040F649F-EBF1-54CC-BA20-4FAB814E8C1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02041" y="987574"/>
            <a:ext cx="2747786" cy="403734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3" name="Заголовок 1">
            <a:extLst>
              <a:ext uri="{FF2B5EF4-FFF2-40B4-BE49-F238E27FC236}">
                <a16:creationId xmlns:a16="http://schemas.microsoft.com/office/drawing/2014/main" id="{963FC760-23E1-025D-23A9-A218D48F3665}"/>
              </a:ext>
            </a:extLst>
          </p:cNvPr>
          <p:cNvSpPr txBox="1">
            <a:spLocks/>
          </p:cNvSpPr>
          <p:nvPr/>
        </p:nvSpPr>
        <p:spPr>
          <a:xfrm>
            <a:off x="5754772" y="627534"/>
            <a:ext cx="2151389" cy="3600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70510" algn="l">
              <a:lnSpc>
                <a:spcPct val="107000"/>
              </a:lnSpc>
              <a:spcAft>
                <a:spcPts val="800"/>
              </a:spcAft>
            </a:pPr>
            <a:r>
              <a:rPr lang="ru-RU" sz="17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База данных</a:t>
            </a:r>
          </a:p>
        </p:txBody>
      </p:sp>
      <p:sp>
        <p:nvSpPr>
          <p:cNvPr id="24" name="Заголовок 1">
            <a:extLst>
              <a:ext uri="{FF2B5EF4-FFF2-40B4-BE49-F238E27FC236}">
                <a16:creationId xmlns:a16="http://schemas.microsoft.com/office/drawing/2014/main" id="{F90D5208-F5F5-067C-07A8-1E8D06005509}"/>
              </a:ext>
            </a:extLst>
          </p:cNvPr>
          <p:cNvSpPr txBox="1">
            <a:spLocks/>
          </p:cNvSpPr>
          <p:nvPr/>
        </p:nvSpPr>
        <p:spPr>
          <a:xfrm>
            <a:off x="1761345" y="627534"/>
            <a:ext cx="2376264" cy="3600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70510">
              <a:lnSpc>
                <a:spcPct val="107000"/>
              </a:lnSpc>
              <a:spcAft>
                <a:spcPts val="800"/>
              </a:spcAft>
            </a:pPr>
            <a:r>
              <a:rPr lang="ru-RU" sz="17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Оповещение о ЧС</a:t>
            </a: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F2FAF1D5-8831-299D-4ED9-5FDC97776E56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324"/>
          <a:stretch/>
        </p:blipFill>
        <p:spPr>
          <a:xfrm>
            <a:off x="5095592" y="987574"/>
            <a:ext cx="3169144" cy="143569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2" name="Номер слайда 15">
            <a:extLst>
              <a:ext uri="{FF2B5EF4-FFF2-40B4-BE49-F238E27FC236}">
                <a16:creationId xmlns:a16="http://schemas.microsoft.com/office/drawing/2014/main" id="{222E01FD-82DF-F22E-7BDA-390DBAEC9861}"/>
              </a:ext>
            </a:extLst>
          </p:cNvPr>
          <p:cNvSpPr txBox="1">
            <a:spLocks/>
          </p:cNvSpPr>
          <p:nvPr/>
        </p:nvSpPr>
        <p:spPr>
          <a:xfrm>
            <a:off x="-1318577" y="4825205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Comic Sans MS" panose="030F0702030302020204" pitchFamily="66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dirty="0"/>
              <a:t>22</a:t>
            </a:r>
          </a:p>
        </p:txBody>
      </p:sp>
    </p:spTree>
    <p:extLst>
      <p:ext uri="{BB962C8B-B14F-4D97-AF65-F5344CB8AC3E}">
        <p14:creationId xmlns:p14="http://schemas.microsoft.com/office/powerpoint/2010/main" val="3405076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E7D2BACC-777E-BCAA-1AC9-1315D4F396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A7266A4-6531-2879-36CB-CB1614622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3648" y="43913"/>
            <a:ext cx="6768752" cy="857250"/>
          </a:xfrm>
        </p:spPr>
        <p:txBody>
          <a:bodyPr>
            <a:normAutofit/>
          </a:bodyPr>
          <a:lstStyle/>
          <a:p>
            <a:r>
              <a:rPr lang="ru-RU" sz="3100" b="1" dirty="0">
                <a:solidFill>
                  <a:srgbClr val="7030A0"/>
                </a:solidFill>
                <a:cs typeface="Adobe Hebrew" pitchFamily="18" charset="-79"/>
              </a:rPr>
              <a:t>Этапы работы над проектом</a:t>
            </a:r>
            <a:endParaRPr lang="ru-RU" sz="3100" dirty="0">
              <a:solidFill>
                <a:srgbClr val="7030A0"/>
              </a:solidFill>
              <a:cs typeface="Adobe Hebrew" pitchFamily="18" charset="-79"/>
            </a:endParaRPr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E4CE0C0E-9430-0284-A9F7-EA30387885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25207"/>
            <a:ext cx="973574" cy="379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>
            <a:extLst>
              <a:ext uri="{FF2B5EF4-FFF2-40B4-BE49-F238E27FC236}">
                <a16:creationId xmlns:a16="http://schemas.microsoft.com/office/drawing/2014/main" id="{8CBD5306-A504-BBF2-E278-C17BF16884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8"/>
            <a:ext cx="985849" cy="977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2096DED5-3998-CA3C-B40B-C08E571FD6A2}"/>
              </a:ext>
            </a:extLst>
          </p:cNvPr>
          <p:cNvSpPr/>
          <p:nvPr/>
        </p:nvSpPr>
        <p:spPr>
          <a:xfrm>
            <a:off x="7906161" y="26766"/>
            <a:ext cx="11801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200" b="1" dirty="0">
                <a:solidFill>
                  <a:schemeClr val="bg1">
                    <a:lumMod val="50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№12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62F74368-7F99-CE6E-713F-28392E8B2AA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180" y="1491630"/>
            <a:ext cx="584775" cy="5847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4" name="0407">
            <a:hlinkClick r:id="" action="ppaction://media"/>
            <a:extLst>
              <a:ext uri="{FF2B5EF4-FFF2-40B4-BE49-F238E27FC236}">
                <a16:creationId xmlns:a16="http://schemas.microsoft.com/office/drawing/2014/main" id="{B11111E1-D8A2-1ACB-6722-64D47356253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784646" y="1217030"/>
            <a:ext cx="5282896" cy="2861569"/>
          </a:xfrm>
          <a:prstGeom prst="rect">
            <a:avLst/>
          </a:prstGeom>
        </p:spPr>
      </p:pic>
      <p:sp>
        <p:nvSpPr>
          <p:cNvPr id="9" name="Номер слайда 8">
            <a:extLst>
              <a:ext uri="{FF2B5EF4-FFF2-40B4-BE49-F238E27FC236}">
                <a16:creationId xmlns:a16="http://schemas.microsoft.com/office/drawing/2014/main" id="{D752FC2E-929E-E176-14BE-3875A80423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61CFB-B604-4752-8292-BF117BAA7ACE}" type="slidenum">
              <a:rPr lang="ru-RU" smtClean="0"/>
              <a:pPr/>
              <a:t>25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583163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4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E7D2BACC-777E-BCAA-1AC9-1315D4F396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>
            <a:extLst>
              <a:ext uri="{FF2B5EF4-FFF2-40B4-BE49-F238E27FC236}">
                <a16:creationId xmlns:a16="http://schemas.microsoft.com/office/drawing/2014/main" id="{E4CE0C0E-9430-0284-A9F7-EA30387885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25207"/>
            <a:ext cx="973574" cy="379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>
            <a:extLst>
              <a:ext uri="{FF2B5EF4-FFF2-40B4-BE49-F238E27FC236}">
                <a16:creationId xmlns:a16="http://schemas.microsoft.com/office/drawing/2014/main" id="{8CBD5306-A504-BBF2-E278-C17BF16884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8"/>
            <a:ext cx="985849" cy="977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2096DED5-3998-CA3C-B40B-C08E571FD6A2}"/>
              </a:ext>
            </a:extLst>
          </p:cNvPr>
          <p:cNvSpPr/>
          <p:nvPr/>
        </p:nvSpPr>
        <p:spPr>
          <a:xfrm>
            <a:off x="7906161" y="26766"/>
            <a:ext cx="110799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200" b="1" dirty="0">
                <a:solidFill>
                  <a:schemeClr val="bg1">
                    <a:lumMod val="50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№ 0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62F74368-7F99-CE6E-713F-28392E8B2AA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180" y="1491630"/>
            <a:ext cx="584775" cy="5847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4" name="IMG_9016">
            <a:hlinkClick r:id="" action="ppaction://media"/>
            <a:extLst>
              <a:ext uri="{FF2B5EF4-FFF2-40B4-BE49-F238E27FC236}">
                <a16:creationId xmlns:a16="http://schemas.microsoft.com/office/drawing/2014/main" id="{8DD8CAF4-977B-512B-EC57-637E34F0DD5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0" y="22407"/>
            <a:ext cx="9144000" cy="5143500"/>
          </a:xfrm>
          <a:prstGeom prst="rect">
            <a:avLst/>
          </a:prstGeom>
        </p:spPr>
      </p:pic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74AF0493-C946-BD2E-3213-86960004FE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61CFB-B604-4752-8292-BF117BAA7ACE}" type="slidenum">
              <a:rPr lang="ru-RU" smtClean="0"/>
              <a:pPr/>
              <a:t>26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670105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33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Номер слайда 15">
            <a:extLst>
              <a:ext uri="{FF2B5EF4-FFF2-40B4-BE49-F238E27FC236}">
                <a16:creationId xmlns:a16="http://schemas.microsoft.com/office/drawing/2014/main" id="{4921F7EF-D29E-EB3F-6DD6-5F9605F89C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61CFB-B604-4752-8292-BF117BAA7ACE}" type="slidenum">
              <a:rPr lang="ru-RU" smtClean="0"/>
              <a:pPr/>
              <a:t>27</a:t>
            </a:fld>
            <a:endParaRPr lang="ru-RU" dirty="0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403648" y="43913"/>
            <a:ext cx="6768752" cy="857250"/>
          </a:xfrm>
        </p:spPr>
        <p:txBody>
          <a:bodyPr>
            <a:normAutofit/>
          </a:bodyPr>
          <a:lstStyle/>
          <a:p>
            <a:r>
              <a:rPr lang="ru-RU" sz="3200" b="1" dirty="0">
                <a:solidFill>
                  <a:srgbClr val="7030A0"/>
                </a:solidFill>
                <a:cs typeface="Adobe Hebrew" pitchFamily="18" charset="-79"/>
              </a:rPr>
              <a:t>Итоговые результаты проекта</a:t>
            </a:r>
            <a:endParaRPr lang="ru-RU" sz="3200" dirty="0">
              <a:solidFill>
                <a:srgbClr val="7030A0"/>
              </a:solidFill>
              <a:cs typeface="Adobe Hebrew" pitchFamily="18" charset="-79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25207"/>
            <a:ext cx="973574" cy="379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8"/>
            <a:ext cx="985849" cy="977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Заголовок 1"/>
          <p:cNvSpPr txBox="1">
            <a:spLocks/>
          </p:cNvSpPr>
          <p:nvPr/>
        </p:nvSpPr>
        <p:spPr>
          <a:xfrm>
            <a:off x="1391138" y="906514"/>
            <a:ext cx="6264696" cy="27264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 algn="l">
              <a:lnSpc>
                <a:spcPct val="125000"/>
              </a:lnSpc>
              <a:buFont typeface="+mj-lt"/>
              <a:buAutoNum type="arabicPeriod"/>
            </a:pPr>
            <a:r>
              <a:rPr lang="ru-RU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Собрана антенна на приемную частоту 167 МГц</a:t>
            </a:r>
          </a:p>
          <a:p>
            <a:pPr marL="457200" indent="-457200" algn="l">
              <a:lnSpc>
                <a:spcPct val="125000"/>
              </a:lnSpc>
              <a:buFont typeface="+mj-lt"/>
              <a:buAutoNum type="arabicPeriod"/>
            </a:pPr>
            <a:r>
              <a:rPr lang="ru-RU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Данные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 </a:t>
            </a:r>
            <a:r>
              <a:rPr lang="ru-RU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АИС и фотографии получены с помощью антенны, раскодированы -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&gt; </a:t>
            </a:r>
            <a:r>
              <a:rPr lang="ru-RU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добавлены в БД</a:t>
            </a:r>
          </a:p>
          <a:p>
            <a:pPr marL="457200" indent="-457200" algn="l">
              <a:lnSpc>
                <a:spcPct val="125000"/>
              </a:lnSpc>
              <a:buFont typeface="+mj-lt"/>
              <a:buAutoNum type="arabicPeriod"/>
            </a:pPr>
            <a:r>
              <a:rPr lang="ru-RU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Обучена НС для распознавания кораблей и сегментации разливов нефти на спутниковых снимках и датасетах</a:t>
            </a:r>
          </a:p>
          <a:p>
            <a:pPr marL="457200" indent="-457200" algn="l">
              <a:lnSpc>
                <a:spcPct val="125000"/>
              </a:lnSpc>
              <a:buFont typeface="+mj-lt"/>
              <a:buAutoNum type="arabicPeriod"/>
            </a:pPr>
            <a:r>
              <a:rPr lang="ru-RU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Создан 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web</a:t>
            </a:r>
            <a:r>
              <a:rPr lang="ru-RU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-ресурс с картой отображения кораблей</a:t>
            </a:r>
          </a:p>
          <a:p>
            <a:pPr marL="457200" indent="-457200" algn="l">
              <a:lnSpc>
                <a:spcPct val="125000"/>
              </a:lnSpc>
              <a:buFont typeface="+mj-lt"/>
              <a:buAutoNum type="arabicPeriod"/>
            </a:pPr>
            <a:r>
              <a:rPr lang="ru-RU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Создан чат-бот для удобства пользователей и возможности отслеживания на телефоне</a:t>
            </a:r>
          </a:p>
          <a:p>
            <a:pPr marL="457200" indent="-457200" algn="l">
              <a:lnSpc>
                <a:spcPct val="125000"/>
              </a:lnSpc>
              <a:buFont typeface="+mj-lt"/>
              <a:buAutoNum type="arabicPeriod"/>
            </a:pPr>
            <a:endParaRPr lang="ru-RU" sz="1600" dirty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pitchFamily="66" charset="0"/>
              <a:cs typeface="Adobe Hebrew" pitchFamily="18" charset="-79"/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7906161" y="26766"/>
            <a:ext cx="11801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200" b="1" dirty="0">
                <a:solidFill>
                  <a:schemeClr val="bg1">
                    <a:lumMod val="50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№12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519341F2-33EA-FD68-2EA6-C00D25FFF56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180" y="1491630"/>
            <a:ext cx="584775" cy="5847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BDE2071B-B889-5F78-CFA7-E90F16F3A3B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3518" t="18903" r="20381" b="9001"/>
          <a:stretch/>
        </p:blipFill>
        <p:spPr>
          <a:xfrm rot="5400000">
            <a:off x="2261250" y="3226316"/>
            <a:ext cx="847150" cy="256235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EA5F3E7B-B8F8-C84C-50C3-B925CDACB941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8758" t="15669" r="37706" b="50320"/>
          <a:stretch/>
        </p:blipFill>
        <p:spPr>
          <a:xfrm>
            <a:off x="7788151" y="3507853"/>
            <a:ext cx="1249173" cy="157021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FB854D76-30C6-3E80-869B-7F8B09BE062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" t="46311" r="85679" b="51429"/>
          <a:stretch/>
        </p:blipFill>
        <p:spPr>
          <a:xfrm>
            <a:off x="1391138" y="3659074"/>
            <a:ext cx="2850515" cy="254939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4497002E-E961-71D3-5C6B-D001D812D7E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76820" y="3786544"/>
            <a:ext cx="1291524" cy="129152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8822319A-DC14-9E00-483E-9812963F4A0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36660" y="3786544"/>
            <a:ext cx="1291524" cy="127134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7A0043F7-BF59-EE70-168E-401158FD449E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20583" t="7739" r="35216" b="18794"/>
          <a:stretch/>
        </p:blipFill>
        <p:spPr>
          <a:xfrm>
            <a:off x="7772167" y="2085842"/>
            <a:ext cx="1257164" cy="125716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15127FCC-9D1D-E7B3-C414-3DC156226126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71511" y="771550"/>
            <a:ext cx="1238515" cy="118755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7" name="Номер слайда 15">
            <a:extLst>
              <a:ext uri="{FF2B5EF4-FFF2-40B4-BE49-F238E27FC236}">
                <a16:creationId xmlns:a16="http://schemas.microsoft.com/office/drawing/2014/main" id="{F3514825-2753-8ADD-6D8E-2E2C245AE187}"/>
              </a:ext>
            </a:extLst>
          </p:cNvPr>
          <p:cNvSpPr txBox="1">
            <a:spLocks/>
          </p:cNvSpPr>
          <p:nvPr/>
        </p:nvSpPr>
        <p:spPr>
          <a:xfrm>
            <a:off x="-1318577" y="4825205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Comic Sans MS" panose="030F0702030302020204" pitchFamily="66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dirty="0"/>
              <a:t>23</a:t>
            </a:r>
          </a:p>
        </p:txBody>
      </p:sp>
    </p:spTree>
    <p:extLst>
      <p:ext uri="{BB962C8B-B14F-4D97-AF65-F5344CB8AC3E}">
        <p14:creationId xmlns:p14="http://schemas.microsoft.com/office/powerpoint/2010/main" val="1981453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403648" y="202332"/>
            <a:ext cx="6264696" cy="857250"/>
          </a:xfrm>
        </p:spPr>
        <p:txBody>
          <a:bodyPr>
            <a:normAutofit fontScale="90000"/>
          </a:bodyPr>
          <a:lstStyle/>
          <a:p>
            <a:r>
              <a:rPr lang="ru-RU" sz="3100" b="1" dirty="0">
                <a:solidFill>
                  <a:srgbClr val="7030A0"/>
                </a:solidFill>
                <a:cs typeface="Adobe Hebrew" pitchFamily="18" charset="-79"/>
              </a:rPr>
              <a:t>Возможная доработка и развитие проекта</a:t>
            </a: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25207"/>
            <a:ext cx="973574" cy="379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8"/>
            <a:ext cx="985849" cy="977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Заголовок 1"/>
          <p:cNvSpPr txBox="1">
            <a:spLocks/>
          </p:cNvSpPr>
          <p:nvPr/>
        </p:nvSpPr>
        <p:spPr>
          <a:xfrm>
            <a:off x="1331640" y="1131590"/>
            <a:ext cx="6753075" cy="27363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 algn="l">
              <a:lnSpc>
                <a:spcPct val="125000"/>
              </a:lnSpc>
              <a:buFont typeface="+mj-lt"/>
              <a:buAutoNum type="arabicPeriod"/>
            </a:pPr>
            <a:r>
              <a:rPr lang="ru-RU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Повышение точности распознавания судов и разливов с помощью нейросети</a:t>
            </a:r>
          </a:p>
          <a:p>
            <a:pPr marL="457200" indent="-457200" algn="l">
              <a:lnSpc>
                <a:spcPct val="125000"/>
              </a:lnSpc>
              <a:buFont typeface="+mj-lt"/>
              <a:buAutoNum type="arabicPeriod"/>
            </a:pPr>
            <a:r>
              <a:rPr lang="ru-RU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Классификация судов путем внедрения НС </a:t>
            </a:r>
          </a:p>
          <a:p>
            <a:pPr marL="457200" indent="-457200" algn="l">
              <a:lnSpc>
                <a:spcPct val="125000"/>
              </a:lnSpc>
              <a:buFont typeface="+mj-lt"/>
              <a:buAutoNum type="arabicPeriod"/>
            </a:pPr>
            <a:r>
              <a:rPr lang="ru-RU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Расширение базы данных при наличии полного доступа к спутникам в реальном времени</a:t>
            </a:r>
          </a:p>
          <a:p>
            <a:pPr marL="457200" indent="-457200" algn="l">
              <a:lnSpc>
                <a:spcPct val="125000"/>
              </a:lnSpc>
              <a:buFont typeface="+mj-lt"/>
              <a:buAutoNum type="arabicPeriod"/>
            </a:pPr>
            <a:r>
              <a:rPr lang="ru-RU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Создание мобильного приложения для упрощенного доступа</a:t>
            </a:r>
          </a:p>
          <a:p>
            <a:pPr marL="457200" indent="-457200" algn="l">
              <a:lnSpc>
                <a:spcPct val="125000"/>
              </a:lnSpc>
              <a:buFont typeface="+mj-lt"/>
              <a:buAutoNum type="arabicPeriod"/>
            </a:pPr>
            <a:r>
              <a:rPr lang="ru-RU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Система оповещения судоводителей о ЧС и возможных логистических изменениях </a:t>
            </a:r>
          </a:p>
        </p:txBody>
      </p:sp>
      <p:sp>
        <p:nvSpPr>
          <p:cNvPr id="7" name="Прямоугольник 6"/>
          <p:cNvSpPr/>
          <p:nvPr/>
        </p:nvSpPr>
        <p:spPr>
          <a:xfrm>
            <a:off x="7906161" y="26766"/>
            <a:ext cx="11801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200" b="1" dirty="0">
                <a:solidFill>
                  <a:schemeClr val="bg1">
                    <a:lumMod val="50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№12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AF7B4A3B-0647-8DF7-7C5E-8D5D3A09B66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180" y="1491630"/>
            <a:ext cx="584775" cy="5847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9" name="Номер слайда 15">
            <a:extLst>
              <a:ext uri="{FF2B5EF4-FFF2-40B4-BE49-F238E27FC236}">
                <a16:creationId xmlns:a16="http://schemas.microsoft.com/office/drawing/2014/main" id="{817B10D7-FD10-CC08-2F8F-73FA6520F1AB}"/>
              </a:ext>
            </a:extLst>
          </p:cNvPr>
          <p:cNvSpPr txBox="1">
            <a:spLocks/>
          </p:cNvSpPr>
          <p:nvPr/>
        </p:nvSpPr>
        <p:spPr>
          <a:xfrm>
            <a:off x="-1318577" y="4825205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Comic Sans MS" panose="030F0702030302020204" pitchFamily="66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dirty="0"/>
              <a:t>24</a:t>
            </a:r>
          </a:p>
        </p:txBody>
      </p:sp>
    </p:spTree>
    <p:extLst>
      <p:ext uri="{BB962C8B-B14F-4D97-AF65-F5344CB8AC3E}">
        <p14:creationId xmlns:p14="http://schemas.microsoft.com/office/powerpoint/2010/main" val="853546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37C6B8C0-EF39-8365-1230-31CD19AA066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298" t="22752" r="27740" b="8563"/>
          <a:stretch/>
        </p:blipFill>
        <p:spPr>
          <a:xfrm>
            <a:off x="5183033" y="628876"/>
            <a:ext cx="1477199" cy="20131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044743" y="105452"/>
            <a:ext cx="2007629" cy="461665"/>
          </a:xfrm>
        </p:spPr>
        <p:txBody>
          <a:bodyPr>
            <a:normAutofit fontScale="90000"/>
          </a:bodyPr>
          <a:lstStyle/>
          <a:p>
            <a:r>
              <a:rPr lang="ru-RU" sz="3200" b="1" dirty="0">
                <a:solidFill>
                  <a:srgbClr val="7030A0"/>
                </a:solidFill>
                <a:cs typeface="Adobe Hebrew" pitchFamily="18" charset="-79"/>
              </a:rPr>
              <a:t>Команда</a:t>
            </a:r>
            <a:endParaRPr lang="ru-RU" sz="2000" dirty="0">
              <a:solidFill>
                <a:srgbClr val="7030A0"/>
              </a:solidFill>
              <a:cs typeface="Adobe Hebrew" pitchFamily="18" charset="-79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25207"/>
            <a:ext cx="973574" cy="379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8"/>
            <a:ext cx="985849" cy="977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7906161" y="26766"/>
            <a:ext cx="11801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200" b="1" dirty="0">
                <a:solidFill>
                  <a:schemeClr val="bg1">
                    <a:lumMod val="50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№12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6E4C9B-AEE3-9082-124E-6C1A92E2DA40}"/>
              </a:ext>
            </a:extLst>
          </p:cNvPr>
          <p:cNvSpPr txBox="1"/>
          <p:nvPr/>
        </p:nvSpPr>
        <p:spPr>
          <a:xfrm>
            <a:off x="3178434" y="2438915"/>
            <a:ext cx="1778607" cy="4462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200" b="1" dirty="0">
                <a:solidFill>
                  <a:srgbClr val="7030A0"/>
                </a:solidFill>
                <a:latin typeface="Comic Sans MS" panose="030F0702030302020204" pitchFamily="66" charset="0"/>
                <a:cs typeface="Adobe Hebrew" pitchFamily="18" charset="-79"/>
              </a:rPr>
              <a:t>Станкевич Тимофей</a:t>
            </a:r>
          </a:p>
          <a:p>
            <a:pPr algn="ctr"/>
            <a:r>
              <a:rPr lang="en-US" sz="1100" dirty="0">
                <a:latin typeface="Comic Sans MS" panose="030F0702030302020204" pitchFamily="66" charset="0"/>
              </a:rPr>
              <a:t>Backend-</a:t>
            </a:r>
            <a:r>
              <a:rPr lang="ru-RU" sz="1100" dirty="0">
                <a:latin typeface="Comic Sans MS" panose="030F0702030302020204" pitchFamily="66" charset="0"/>
              </a:rPr>
              <a:t>разработчик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33FF7F3-071C-96AB-6802-CDCCE30F83DE}"/>
              </a:ext>
            </a:extLst>
          </p:cNvPr>
          <p:cNvSpPr txBox="1"/>
          <p:nvPr/>
        </p:nvSpPr>
        <p:spPr>
          <a:xfrm>
            <a:off x="5268756" y="4685849"/>
            <a:ext cx="167949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200" b="1" dirty="0">
                <a:solidFill>
                  <a:srgbClr val="7030A0"/>
                </a:solidFill>
                <a:latin typeface="Comic Sans MS" panose="030F0702030302020204" pitchFamily="66" charset="0"/>
                <a:cs typeface="Adobe Hebrew" pitchFamily="18" charset="-79"/>
              </a:rPr>
              <a:t>Ковалев Александр</a:t>
            </a:r>
          </a:p>
          <a:p>
            <a:pPr algn="ctr"/>
            <a:r>
              <a:rPr lang="en-US" sz="1100" dirty="0">
                <a:latin typeface="Comic Sans MS" panose="030F0702030302020204" pitchFamily="66" charset="0"/>
                <a:cs typeface="Adobe Hebrew" pitchFamily="18" charset="-79"/>
              </a:rPr>
              <a:t>ML-</a:t>
            </a:r>
            <a:r>
              <a:rPr lang="ru-RU" sz="1100" dirty="0">
                <a:latin typeface="Comic Sans MS" panose="030F0702030302020204" pitchFamily="66" charset="0"/>
                <a:cs typeface="Adobe Hebrew" pitchFamily="18" charset="-79"/>
              </a:rPr>
              <a:t>инженер</a:t>
            </a:r>
            <a:endParaRPr lang="ru-RU" sz="11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B132DD1-5AE3-677D-6165-BF47919E0733}"/>
              </a:ext>
            </a:extLst>
          </p:cNvPr>
          <p:cNvSpPr txBox="1"/>
          <p:nvPr/>
        </p:nvSpPr>
        <p:spPr>
          <a:xfrm>
            <a:off x="1003229" y="2461258"/>
            <a:ext cx="206663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200" b="1" dirty="0">
                <a:solidFill>
                  <a:srgbClr val="7030A0"/>
                </a:solidFill>
                <a:latin typeface="Comic Sans MS" panose="030F0702030302020204" pitchFamily="66" charset="0"/>
                <a:cs typeface="Adobe Hebrew" pitchFamily="18" charset="-79"/>
              </a:rPr>
              <a:t>Мещеряков Марк</a:t>
            </a:r>
          </a:p>
          <a:p>
            <a:pPr algn="ctr"/>
            <a:r>
              <a:rPr lang="en-US" sz="1100" dirty="0" err="1">
                <a:latin typeface="Comic Sans MS" panose="030F0702030302020204" pitchFamily="66" charset="0"/>
                <a:cs typeface="Adobe Hebrew" pitchFamily="18" charset="-79"/>
              </a:rPr>
              <a:t>Fullstack</a:t>
            </a:r>
            <a:r>
              <a:rPr lang="en-US" sz="1100" dirty="0">
                <a:latin typeface="Comic Sans MS" panose="030F0702030302020204" pitchFamily="66" charset="0"/>
                <a:cs typeface="Adobe Hebrew" pitchFamily="18" charset="-79"/>
              </a:rPr>
              <a:t>-</a:t>
            </a:r>
            <a:r>
              <a:rPr lang="ru-RU" sz="1100" dirty="0">
                <a:latin typeface="Comic Sans MS" panose="030F0702030302020204" pitchFamily="66" charset="0"/>
                <a:cs typeface="Adobe Hebrew" pitchFamily="18" charset="-79"/>
              </a:rPr>
              <a:t>разработчик</a:t>
            </a:r>
            <a:endParaRPr lang="ru-RU" sz="11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C53A9B2-AC2F-1DAF-211E-A5935F174609}"/>
              </a:ext>
            </a:extLst>
          </p:cNvPr>
          <p:cNvSpPr txBox="1"/>
          <p:nvPr/>
        </p:nvSpPr>
        <p:spPr>
          <a:xfrm>
            <a:off x="2912260" y="4685849"/>
            <a:ext cx="2343716" cy="4462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200" b="1" dirty="0">
                <a:solidFill>
                  <a:srgbClr val="7030A0"/>
                </a:solidFill>
                <a:latin typeface="Comic Sans MS" panose="030F0702030302020204" pitchFamily="66" charset="0"/>
                <a:cs typeface="Adobe Hebrew" pitchFamily="18" charset="-79"/>
              </a:rPr>
              <a:t>Коробейникова Мария</a:t>
            </a:r>
          </a:p>
          <a:p>
            <a:pPr algn="ctr"/>
            <a:r>
              <a:rPr lang="en-US" sz="1100" dirty="0">
                <a:latin typeface="Comic Sans MS" panose="030F0702030302020204" pitchFamily="66" charset="0"/>
                <a:cs typeface="Adobe Hebrew" pitchFamily="18" charset="-79"/>
              </a:rPr>
              <a:t>UI</a:t>
            </a:r>
            <a:r>
              <a:rPr lang="ru-RU" sz="1100" dirty="0">
                <a:latin typeface="Comic Sans MS" panose="030F0702030302020204" pitchFamily="66" charset="0"/>
                <a:cs typeface="Adobe Hebrew" pitchFamily="18" charset="-79"/>
              </a:rPr>
              <a:t>/</a:t>
            </a:r>
            <a:r>
              <a:rPr lang="en-US" sz="1100" dirty="0">
                <a:latin typeface="Comic Sans MS" panose="030F0702030302020204" pitchFamily="66" charset="0"/>
                <a:cs typeface="Adobe Hebrew" pitchFamily="18" charset="-79"/>
              </a:rPr>
              <a:t>UX-</a:t>
            </a:r>
            <a:r>
              <a:rPr lang="ru-RU" sz="1100" dirty="0">
                <a:latin typeface="Comic Sans MS" panose="030F0702030302020204" pitchFamily="66" charset="0"/>
                <a:cs typeface="Adobe Hebrew" pitchFamily="18" charset="-79"/>
              </a:rPr>
              <a:t>дизайнер, </a:t>
            </a:r>
            <a:r>
              <a:rPr lang="en-US" sz="1100" dirty="0">
                <a:latin typeface="Comic Sans MS" panose="030F0702030302020204" pitchFamily="66" charset="0"/>
                <a:cs typeface="Adobe Hebrew" pitchFamily="18" charset="-79"/>
              </a:rPr>
              <a:t>3D-</a:t>
            </a:r>
            <a:r>
              <a:rPr lang="ru-RU" sz="1100" dirty="0" err="1">
                <a:latin typeface="Comic Sans MS" panose="030F0702030302020204" pitchFamily="66" charset="0"/>
                <a:cs typeface="Adobe Hebrew" pitchFamily="18" charset="-79"/>
              </a:rPr>
              <a:t>моделлер</a:t>
            </a:r>
            <a:r>
              <a:rPr lang="ru-RU" sz="1100" dirty="0">
                <a:latin typeface="Comic Sans MS" panose="030F0702030302020204" pitchFamily="66" charset="0"/>
                <a:cs typeface="Adobe Hebrew" pitchFamily="18" charset="-79"/>
              </a:rPr>
              <a:t> </a:t>
            </a:r>
            <a:endParaRPr lang="ru-RU" sz="11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630E8C9-D7B8-D5F5-0D98-D0A9AD18BBB1}"/>
              </a:ext>
            </a:extLst>
          </p:cNvPr>
          <p:cNvSpPr txBox="1"/>
          <p:nvPr/>
        </p:nvSpPr>
        <p:spPr>
          <a:xfrm>
            <a:off x="6933151" y="4702373"/>
            <a:ext cx="21322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200" b="1" dirty="0" err="1">
                <a:solidFill>
                  <a:srgbClr val="7030A0"/>
                </a:solidFill>
                <a:latin typeface="Comic Sans MS" panose="030F0702030302020204" pitchFamily="66" charset="0"/>
                <a:cs typeface="Adobe Hebrew" pitchFamily="18" charset="-79"/>
              </a:rPr>
              <a:t>Баикина</a:t>
            </a:r>
            <a:r>
              <a:rPr lang="ru-RU" sz="1200" b="1" dirty="0">
                <a:solidFill>
                  <a:srgbClr val="7030A0"/>
                </a:solidFill>
                <a:latin typeface="Comic Sans MS" panose="030F0702030302020204" pitchFamily="66" charset="0"/>
                <a:cs typeface="Adobe Hebrew" pitchFamily="18" charset="-79"/>
              </a:rPr>
              <a:t> Дарья</a:t>
            </a:r>
          </a:p>
          <a:p>
            <a:pPr algn="ctr"/>
            <a:r>
              <a:rPr lang="ru-RU" sz="1100" dirty="0">
                <a:latin typeface="Comic Sans MS" panose="030F0702030302020204" pitchFamily="66" charset="0"/>
                <a:cs typeface="Adobe Hebrew" pitchFamily="18" charset="-79"/>
              </a:rPr>
              <a:t>3</a:t>
            </a:r>
            <a:r>
              <a:rPr lang="en-US" sz="1100" dirty="0">
                <a:latin typeface="Comic Sans MS" panose="030F0702030302020204" pitchFamily="66" charset="0"/>
                <a:cs typeface="Adobe Hebrew" pitchFamily="18" charset="-79"/>
              </a:rPr>
              <a:t>D-</a:t>
            </a:r>
            <a:r>
              <a:rPr lang="ru-RU" sz="1100" dirty="0" err="1">
                <a:latin typeface="Comic Sans MS" panose="030F0702030302020204" pitchFamily="66" charset="0"/>
                <a:cs typeface="Adobe Hebrew" pitchFamily="18" charset="-79"/>
              </a:rPr>
              <a:t>моделлер</a:t>
            </a:r>
            <a:r>
              <a:rPr lang="ru-RU" sz="1100" dirty="0">
                <a:latin typeface="Comic Sans MS" panose="030F0702030302020204" pitchFamily="66" charset="0"/>
                <a:cs typeface="Adobe Hebrew" pitchFamily="18" charset="-79"/>
              </a:rPr>
              <a:t>, программист</a:t>
            </a:r>
            <a:r>
              <a:rPr lang="ru-RU" sz="1200" b="1" dirty="0">
                <a:solidFill>
                  <a:srgbClr val="7030A0"/>
                </a:solidFill>
                <a:latin typeface="Comic Sans MS" panose="030F0702030302020204" pitchFamily="66" charset="0"/>
                <a:cs typeface="Adobe Hebrew" pitchFamily="18" charset="-79"/>
              </a:rPr>
              <a:t> </a:t>
            </a:r>
            <a:endParaRPr lang="ru-RU" sz="1200" b="1" dirty="0">
              <a:solidFill>
                <a:srgbClr val="7030A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605A9BF-60EE-2786-3D12-11432F29146F}"/>
              </a:ext>
            </a:extLst>
          </p:cNvPr>
          <p:cNvSpPr txBox="1"/>
          <p:nvPr/>
        </p:nvSpPr>
        <p:spPr>
          <a:xfrm>
            <a:off x="5086244" y="2459418"/>
            <a:ext cx="16699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200" b="1" dirty="0" err="1">
                <a:solidFill>
                  <a:srgbClr val="7030A0"/>
                </a:solidFill>
                <a:latin typeface="Comic Sans MS" panose="030F0702030302020204" pitchFamily="66" charset="0"/>
                <a:cs typeface="Adobe Hebrew" pitchFamily="18" charset="-79"/>
              </a:rPr>
              <a:t>Шалденков</a:t>
            </a:r>
            <a:r>
              <a:rPr lang="ru-RU" sz="1200" b="1" dirty="0">
                <a:solidFill>
                  <a:srgbClr val="7030A0"/>
                </a:solidFill>
                <a:latin typeface="Comic Sans MS" panose="030F0702030302020204" pitchFamily="66" charset="0"/>
                <a:cs typeface="Adobe Hebrew" pitchFamily="18" charset="-79"/>
              </a:rPr>
              <a:t> Олег</a:t>
            </a:r>
          </a:p>
          <a:p>
            <a:pPr algn="ctr"/>
            <a:r>
              <a:rPr lang="en-US" sz="1100" dirty="0">
                <a:latin typeface="Comic Sans MS" panose="030F0702030302020204" pitchFamily="66" charset="0"/>
                <a:cs typeface="Adobe Hebrew" pitchFamily="18" charset="-79"/>
              </a:rPr>
              <a:t>Data scientist</a:t>
            </a:r>
            <a:endParaRPr lang="ru-RU" sz="12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3F208AD-7025-C3A7-8842-CD27E69435AB}"/>
              </a:ext>
            </a:extLst>
          </p:cNvPr>
          <p:cNvSpPr txBox="1"/>
          <p:nvPr/>
        </p:nvSpPr>
        <p:spPr>
          <a:xfrm>
            <a:off x="974096" y="4697224"/>
            <a:ext cx="2076984" cy="4462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200" b="1" dirty="0">
                <a:solidFill>
                  <a:srgbClr val="7030A0"/>
                </a:solidFill>
                <a:latin typeface="Comic Sans MS" panose="030F0702030302020204" pitchFamily="66" charset="0"/>
                <a:cs typeface="Adobe Hebrew" pitchFamily="18" charset="-79"/>
              </a:rPr>
              <a:t>Шигабутдинов Тимур</a:t>
            </a:r>
          </a:p>
          <a:p>
            <a:pPr algn="ctr"/>
            <a:r>
              <a:rPr lang="ru-RU" sz="1100" dirty="0">
                <a:latin typeface="Comic Sans MS" panose="030F0702030302020204" pitchFamily="66" charset="0"/>
                <a:cs typeface="Adobe Hebrew" pitchFamily="18" charset="-79"/>
              </a:rPr>
              <a:t>Схемотехник, программист</a:t>
            </a:r>
            <a:endParaRPr lang="ru-RU" sz="1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43C0B50-EA20-8A97-DB31-98758BDD7736}"/>
              </a:ext>
            </a:extLst>
          </p:cNvPr>
          <p:cNvSpPr txBox="1"/>
          <p:nvPr/>
        </p:nvSpPr>
        <p:spPr>
          <a:xfrm>
            <a:off x="7030068" y="2454784"/>
            <a:ext cx="1872978" cy="4462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200" b="1" dirty="0" err="1">
                <a:solidFill>
                  <a:srgbClr val="7030A0"/>
                </a:solidFill>
                <a:latin typeface="Comic Sans MS" panose="030F0702030302020204" pitchFamily="66" charset="0"/>
                <a:cs typeface="Adobe Hebrew" pitchFamily="18" charset="-79"/>
              </a:rPr>
              <a:t>Патлин</a:t>
            </a:r>
            <a:r>
              <a:rPr lang="ru-RU" sz="1200" b="1" dirty="0">
                <a:solidFill>
                  <a:srgbClr val="7030A0"/>
                </a:solidFill>
                <a:latin typeface="Comic Sans MS" panose="030F0702030302020204" pitchFamily="66" charset="0"/>
                <a:cs typeface="Adobe Hebrew" pitchFamily="18" charset="-79"/>
              </a:rPr>
              <a:t> Игорь</a:t>
            </a:r>
          </a:p>
          <a:p>
            <a:pPr algn="ctr"/>
            <a:r>
              <a:rPr lang="ru-RU" sz="1100" b="1" dirty="0">
                <a:latin typeface="Comic Sans MS" panose="030F0702030302020204" pitchFamily="66" charset="0"/>
                <a:cs typeface="Adobe Hebrew" pitchFamily="18" charset="-79"/>
              </a:rPr>
              <a:t> </a:t>
            </a:r>
            <a:r>
              <a:rPr lang="ru-RU" sz="1100" dirty="0">
                <a:latin typeface="Comic Sans MS" panose="030F0702030302020204" pitchFamily="66" charset="0"/>
                <a:cs typeface="Adobe Hebrew" pitchFamily="18" charset="-79"/>
              </a:rPr>
              <a:t>Инженер-конструктор</a:t>
            </a:r>
            <a:endParaRPr lang="ru-RU" sz="1100" b="1" dirty="0"/>
          </a:p>
        </p:txBody>
      </p:sp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C7228374-CB6D-E0C4-2437-5F75203E3CE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180" y="1491630"/>
            <a:ext cx="584775" cy="5847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4FAD44CE-4F68-E0D2-22CF-772576C733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1497" y="957353"/>
            <a:ext cx="1277169" cy="1551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674A85C8-551D-34A1-2947-88F530EE5CA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298" t="22752" r="27740" b="8563"/>
          <a:stretch/>
        </p:blipFill>
        <p:spPr>
          <a:xfrm>
            <a:off x="3275856" y="555526"/>
            <a:ext cx="1477199" cy="20131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" name="Рисунок 18">
            <a:extLst>
              <a:ext uri="{FF2B5EF4-FFF2-40B4-BE49-F238E27FC236}">
                <a16:creationId xmlns:a16="http://schemas.microsoft.com/office/drawing/2014/main" id="{E3DFE98E-B04B-36B8-4E4A-0BCACAB89EC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298" t="22752" r="27740" b="8563"/>
          <a:stretch/>
        </p:blipFill>
        <p:spPr>
          <a:xfrm>
            <a:off x="1331640" y="563408"/>
            <a:ext cx="1477199" cy="20131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" name="Рисунок 19">
            <a:extLst>
              <a:ext uri="{FF2B5EF4-FFF2-40B4-BE49-F238E27FC236}">
                <a16:creationId xmlns:a16="http://schemas.microsoft.com/office/drawing/2014/main" id="{0135C1A1-CFED-0E3B-71C5-00E4F391487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298" t="22752" r="27740" b="8563"/>
          <a:stretch/>
        </p:blipFill>
        <p:spPr>
          <a:xfrm>
            <a:off x="7196281" y="603271"/>
            <a:ext cx="1477199" cy="20131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4C858145-6C31-F790-466F-4DFA453D050A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-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298" t="22752" r="27740" b="21839"/>
          <a:stretch/>
        </p:blipFill>
        <p:spPr>
          <a:xfrm>
            <a:off x="3295568" y="2946599"/>
            <a:ext cx="1477199" cy="17853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" name="Рисунок 22">
            <a:extLst>
              <a:ext uri="{FF2B5EF4-FFF2-40B4-BE49-F238E27FC236}">
                <a16:creationId xmlns:a16="http://schemas.microsoft.com/office/drawing/2014/main" id="{35C00E1F-D808-28B9-34BA-DACA029E4A1B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-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298" t="22752" r="27740" b="21839"/>
          <a:stretch/>
        </p:blipFill>
        <p:spPr>
          <a:xfrm>
            <a:off x="5317147" y="2998743"/>
            <a:ext cx="1477199" cy="17853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4" name="Рисунок 23">
            <a:extLst>
              <a:ext uri="{FF2B5EF4-FFF2-40B4-BE49-F238E27FC236}">
                <a16:creationId xmlns:a16="http://schemas.microsoft.com/office/drawing/2014/main" id="{02079D11-572C-A45B-66F2-8557D615307B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-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298" t="22752" r="27740" b="21839"/>
          <a:stretch/>
        </p:blipFill>
        <p:spPr>
          <a:xfrm>
            <a:off x="1350227" y="2946599"/>
            <a:ext cx="1477199" cy="17853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2CC95400-07B7-99EA-BD21-50AD50246ED0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-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298" t="22752" r="27740" b="21839"/>
          <a:stretch/>
        </p:blipFill>
        <p:spPr>
          <a:xfrm>
            <a:off x="7268230" y="2997099"/>
            <a:ext cx="1477199" cy="17853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9" name="Рисунок 28">
            <a:extLst>
              <a:ext uri="{FF2B5EF4-FFF2-40B4-BE49-F238E27FC236}">
                <a16:creationId xmlns:a16="http://schemas.microsoft.com/office/drawing/2014/main" id="{B1ACEFE0-AC7A-CAB4-1A30-F4A0E75FA2D2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0749" y="669393"/>
            <a:ext cx="1339043" cy="1785391"/>
          </a:xfrm>
          <a:prstGeom prst="rect">
            <a:avLst/>
          </a:prstGeom>
        </p:spPr>
      </p:pic>
      <p:pic>
        <p:nvPicPr>
          <p:cNvPr id="31" name="Рисунок 30">
            <a:extLst>
              <a:ext uri="{FF2B5EF4-FFF2-40B4-BE49-F238E27FC236}">
                <a16:creationId xmlns:a16="http://schemas.microsoft.com/office/drawing/2014/main" id="{48FCCFA0-BF32-9B28-6C90-5EE8591A9D70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9422" y="3223176"/>
            <a:ext cx="1176942" cy="1432970"/>
          </a:xfrm>
          <a:prstGeom prst="rect">
            <a:avLst/>
          </a:prstGeom>
        </p:spPr>
      </p:pic>
      <p:pic>
        <p:nvPicPr>
          <p:cNvPr id="2049" name="Рисунок 2048">
            <a:extLst>
              <a:ext uri="{FF2B5EF4-FFF2-40B4-BE49-F238E27FC236}">
                <a16:creationId xmlns:a16="http://schemas.microsoft.com/office/drawing/2014/main" id="{5CF6BF52-0FA9-1D3F-537D-4D2F41F73359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0043" y="730219"/>
            <a:ext cx="1327142" cy="1769523"/>
          </a:xfrm>
          <a:prstGeom prst="rect">
            <a:avLst/>
          </a:prstGeom>
        </p:spPr>
      </p:pic>
      <p:pic>
        <p:nvPicPr>
          <p:cNvPr id="2053" name="Рисунок 2052">
            <a:extLst>
              <a:ext uri="{FF2B5EF4-FFF2-40B4-BE49-F238E27FC236}">
                <a16:creationId xmlns:a16="http://schemas.microsoft.com/office/drawing/2014/main" id="{E2EFEB25-D4FB-0E08-BB4C-C7632BD75E9A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684"/>
          <a:stretch/>
        </p:blipFill>
        <p:spPr>
          <a:xfrm>
            <a:off x="5382280" y="3219821"/>
            <a:ext cx="1313787" cy="1478529"/>
          </a:xfrm>
          <a:prstGeom prst="rect">
            <a:avLst/>
          </a:prstGeom>
        </p:spPr>
      </p:pic>
      <p:pic>
        <p:nvPicPr>
          <p:cNvPr id="2055" name="Рисунок 2054">
            <a:extLst>
              <a:ext uri="{FF2B5EF4-FFF2-40B4-BE49-F238E27FC236}">
                <a16:creationId xmlns:a16="http://schemas.microsoft.com/office/drawing/2014/main" id="{7E7AE337-0DCA-5A29-4D52-153B62F658AA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366"/>
          <a:stretch/>
        </p:blipFill>
        <p:spPr>
          <a:xfrm>
            <a:off x="3347864" y="951021"/>
            <a:ext cx="1280741" cy="1513560"/>
          </a:xfrm>
          <a:prstGeom prst="rect">
            <a:avLst/>
          </a:prstGeom>
        </p:spPr>
      </p:pic>
      <p:pic>
        <p:nvPicPr>
          <p:cNvPr id="2059" name="Рисунок 2058">
            <a:extLst>
              <a:ext uri="{FF2B5EF4-FFF2-40B4-BE49-F238E27FC236}">
                <a16:creationId xmlns:a16="http://schemas.microsoft.com/office/drawing/2014/main" id="{A51405FA-EFA0-C3B9-5F7F-909089E13DAE}"/>
              </a:ext>
            </a:extLst>
          </p:cNvPr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8" t="1" r="-2108" b="9493"/>
          <a:stretch/>
        </p:blipFill>
        <p:spPr>
          <a:xfrm>
            <a:off x="3437034" y="3373171"/>
            <a:ext cx="1066209" cy="1287992"/>
          </a:xfrm>
          <a:prstGeom prst="rect">
            <a:avLst/>
          </a:prstGeom>
        </p:spPr>
      </p:pic>
      <p:pic>
        <p:nvPicPr>
          <p:cNvPr id="2061" name="Рисунок 2060">
            <a:extLst>
              <a:ext uri="{FF2B5EF4-FFF2-40B4-BE49-F238E27FC236}">
                <a16:creationId xmlns:a16="http://schemas.microsoft.com/office/drawing/2014/main" id="{FDF64BBB-A42D-CE9E-1308-25FE6D77327F}"/>
              </a:ext>
            </a:extLst>
          </p:cNvPr>
          <p:cNvPicPr>
            <a:picLocks noChangeAspect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3726" t="-15232" r="3726" b="15232"/>
          <a:stretch/>
        </p:blipFill>
        <p:spPr>
          <a:xfrm>
            <a:off x="7128144" y="2706498"/>
            <a:ext cx="1496906" cy="1995875"/>
          </a:xfrm>
          <a:prstGeom prst="rect">
            <a:avLst/>
          </a:prstGeom>
        </p:spPr>
      </p:pic>
      <p:sp>
        <p:nvSpPr>
          <p:cNvPr id="9" name="Номер слайда 15">
            <a:extLst>
              <a:ext uri="{FF2B5EF4-FFF2-40B4-BE49-F238E27FC236}">
                <a16:creationId xmlns:a16="http://schemas.microsoft.com/office/drawing/2014/main" id="{F72D9FA0-FEA9-1D1B-FBF7-6A9298DFF2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1318577" y="4825205"/>
            <a:ext cx="2133600" cy="273844"/>
          </a:xfrm>
        </p:spPr>
        <p:txBody>
          <a:bodyPr/>
          <a:lstStyle/>
          <a:p>
            <a:r>
              <a:rPr lang="ru-RU" dirty="0"/>
              <a:t>25</a:t>
            </a:r>
          </a:p>
        </p:txBody>
      </p:sp>
    </p:spTree>
    <p:extLst>
      <p:ext uri="{BB962C8B-B14F-4D97-AF65-F5344CB8AC3E}">
        <p14:creationId xmlns:p14="http://schemas.microsoft.com/office/powerpoint/2010/main" val="1590535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FD9E47-44BA-ED3F-9B3E-7770423903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60A56EB5-134E-1B0F-D1A3-0BEB129744B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201"/>
          <a:stretch/>
        </p:blipFill>
        <p:spPr>
          <a:xfrm>
            <a:off x="0" y="0"/>
            <a:ext cx="9144000" cy="4155926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F103C9EC-3D2B-9C3A-63B3-62E12344B6B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372" y="1352415"/>
            <a:ext cx="2287412" cy="228741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5B89409-7F15-DF7B-4C45-1545296CA55B}"/>
              </a:ext>
            </a:extLst>
          </p:cNvPr>
          <p:cNvSpPr txBox="1"/>
          <p:nvPr/>
        </p:nvSpPr>
        <p:spPr>
          <a:xfrm>
            <a:off x="3049721" y="1242568"/>
            <a:ext cx="545199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ru-RU" sz="1600" dirty="0">
                <a:solidFill>
                  <a:schemeClr val="bg1"/>
                </a:solidFill>
                <a:latin typeface="Comic Sans MS" panose="030F0702030302020204" pitchFamily="66" charset="0"/>
                <a:cs typeface="Adobe Hebrew" pitchFamily="18" charset="-79"/>
              </a:rPr>
              <a:t>Станкевич Тимофей – </a:t>
            </a:r>
            <a:r>
              <a:rPr lang="en-US" sz="1600" dirty="0">
                <a:solidFill>
                  <a:schemeClr val="bg1"/>
                </a:solidFill>
                <a:latin typeface="Comic Sans MS" panose="030F0702030302020204" pitchFamily="66" charset="0"/>
                <a:cs typeface="Adobe Hebrew" pitchFamily="18" charset="-79"/>
              </a:rPr>
              <a:t>timtop228@gmail.com</a:t>
            </a:r>
            <a:endParaRPr lang="ru-RU" sz="1600" dirty="0">
              <a:solidFill>
                <a:schemeClr val="bg1"/>
              </a:solidFill>
              <a:latin typeface="Comic Sans MS" panose="030F0702030302020204" pitchFamily="66" charset="0"/>
              <a:cs typeface="Adobe Hebrew" pitchFamily="18" charset="-79"/>
            </a:endParaRPr>
          </a:p>
          <a:p>
            <a:pPr algn="l"/>
            <a:r>
              <a:rPr lang="ru-RU" sz="1600" dirty="0">
                <a:solidFill>
                  <a:schemeClr val="bg1"/>
                </a:solidFill>
                <a:latin typeface="Comic Sans MS" panose="030F0702030302020204" pitchFamily="66" charset="0"/>
                <a:cs typeface="Adobe Hebrew" pitchFamily="18" charset="-79"/>
              </a:rPr>
              <a:t>Ковалев Александр –</a:t>
            </a:r>
            <a:r>
              <a:rPr lang="en-US" sz="1600" dirty="0">
                <a:solidFill>
                  <a:schemeClr val="bg1"/>
                </a:solidFill>
                <a:latin typeface="Comic Sans MS" panose="030F0702030302020204" pitchFamily="66" charset="0"/>
                <a:cs typeface="Adobe Hebrew" pitchFamily="18" charset="-79"/>
              </a:rPr>
              <a:t> u1669k@gmail.com</a:t>
            </a:r>
            <a:endParaRPr lang="ru-RU" sz="1600" dirty="0">
              <a:solidFill>
                <a:schemeClr val="bg1"/>
              </a:solidFill>
              <a:latin typeface="Comic Sans MS" panose="030F0702030302020204" pitchFamily="66" charset="0"/>
              <a:cs typeface="Adobe Hebrew" pitchFamily="18" charset="-79"/>
            </a:endParaRPr>
          </a:p>
          <a:p>
            <a:pPr algn="l"/>
            <a:r>
              <a:rPr lang="ru-RU" sz="1600" dirty="0">
                <a:solidFill>
                  <a:schemeClr val="bg1"/>
                </a:solidFill>
                <a:latin typeface="Comic Sans MS" panose="030F0702030302020204" pitchFamily="66" charset="0"/>
                <a:cs typeface="Adobe Hebrew" pitchFamily="18" charset="-79"/>
              </a:rPr>
              <a:t>Мещеряков Марк –</a:t>
            </a:r>
            <a:r>
              <a:rPr lang="en-US" sz="1600" dirty="0">
                <a:solidFill>
                  <a:schemeClr val="bg1"/>
                </a:solidFill>
                <a:latin typeface="Comic Sans MS" panose="030F0702030302020204" pitchFamily="66" charset="0"/>
                <a:cs typeface="Adobe Hebrew" pitchFamily="18" charset="-79"/>
              </a:rPr>
              <a:t>markzum@yandex.ru </a:t>
            </a:r>
            <a:endParaRPr lang="ru-RU" sz="1600" dirty="0">
              <a:solidFill>
                <a:schemeClr val="bg1"/>
              </a:solidFill>
              <a:latin typeface="Comic Sans MS" panose="030F0702030302020204" pitchFamily="66" charset="0"/>
              <a:cs typeface="Adobe Hebrew" pitchFamily="18" charset="-79"/>
            </a:endParaRPr>
          </a:p>
          <a:p>
            <a:pPr algn="l"/>
            <a:r>
              <a:rPr lang="ru-RU" sz="1600" dirty="0">
                <a:solidFill>
                  <a:schemeClr val="bg1"/>
                </a:solidFill>
                <a:latin typeface="Comic Sans MS" panose="030F0702030302020204" pitchFamily="66" charset="0"/>
                <a:cs typeface="Adobe Hebrew" pitchFamily="18" charset="-79"/>
              </a:rPr>
              <a:t>Коробейникова Мария – </a:t>
            </a:r>
            <a:r>
              <a:rPr lang="en-US" sz="1600" dirty="0">
                <a:solidFill>
                  <a:schemeClr val="bg1"/>
                </a:solidFill>
                <a:latin typeface="Comic Sans MS" panose="030F0702030302020204" pitchFamily="66" charset="0"/>
                <a:cs typeface="Adobe Hebrew" pitchFamily="18" charset="-79"/>
              </a:rPr>
              <a:t>masha23528999@gmail.com</a:t>
            </a:r>
            <a:r>
              <a:rPr lang="ru-RU" sz="1600" dirty="0">
                <a:solidFill>
                  <a:schemeClr val="bg1"/>
                </a:solidFill>
                <a:latin typeface="Comic Sans MS" panose="030F0702030302020204" pitchFamily="66" charset="0"/>
                <a:cs typeface="Adobe Hebrew" pitchFamily="18" charset="-79"/>
              </a:rPr>
              <a:t> </a:t>
            </a:r>
          </a:p>
          <a:p>
            <a:pPr algn="l"/>
            <a:r>
              <a:rPr lang="ru-RU" sz="1600" dirty="0" err="1">
                <a:solidFill>
                  <a:schemeClr val="bg1"/>
                </a:solidFill>
                <a:latin typeface="Comic Sans MS" panose="030F0702030302020204" pitchFamily="66" charset="0"/>
                <a:cs typeface="Adobe Hebrew" pitchFamily="18" charset="-79"/>
              </a:rPr>
              <a:t>Баикина</a:t>
            </a:r>
            <a:r>
              <a:rPr lang="ru-RU" sz="1600" dirty="0">
                <a:solidFill>
                  <a:schemeClr val="bg1"/>
                </a:solidFill>
                <a:latin typeface="Comic Sans MS" panose="030F0702030302020204" pitchFamily="66" charset="0"/>
                <a:cs typeface="Adobe Hebrew" pitchFamily="18" charset="-79"/>
              </a:rPr>
              <a:t> Дарья – </a:t>
            </a:r>
            <a:r>
              <a:rPr lang="en-US" sz="1600" dirty="0">
                <a:solidFill>
                  <a:schemeClr val="bg1"/>
                </a:solidFill>
                <a:latin typeface="Comic Sans MS" panose="030F0702030302020204" pitchFamily="66" charset="0"/>
                <a:cs typeface="Adobe Hebrew" pitchFamily="18" charset="-79"/>
              </a:rPr>
              <a:t>darya.baikina@mail.ru</a:t>
            </a:r>
            <a:endParaRPr lang="ru-RU" sz="1600" dirty="0">
              <a:solidFill>
                <a:schemeClr val="bg1"/>
              </a:solidFill>
              <a:latin typeface="Comic Sans MS" panose="030F0702030302020204" pitchFamily="66" charset="0"/>
              <a:cs typeface="Adobe Hebrew" pitchFamily="18" charset="-79"/>
            </a:endParaRPr>
          </a:p>
          <a:p>
            <a:pPr algn="l"/>
            <a:r>
              <a:rPr lang="ru-RU" sz="1600" dirty="0" err="1">
                <a:solidFill>
                  <a:schemeClr val="bg1"/>
                </a:solidFill>
                <a:latin typeface="Comic Sans MS" panose="030F0702030302020204" pitchFamily="66" charset="0"/>
                <a:cs typeface="Adobe Hebrew" pitchFamily="18" charset="-79"/>
              </a:rPr>
              <a:t>Шалденков</a:t>
            </a:r>
            <a:r>
              <a:rPr lang="ru-RU" sz="1600" dirty="0">
                <a:solidFill>
                  <a:schemeClr val="bg1"/>
                </a:solidFill>
                <a:latin typeface="Comic Sans MS" panose="030F0702030302020204" pitchFamily="66" charset="0"/>
                <a:cs typeface="Adobe Hebrew" pitchFamily="18" charset="-79"/>
              </a:rPr>
              <a:t> Олег  – </a:t>
            </a:r>
            <a:r>
              <a:rPr lang="en-US" sz="1600" dirty="0">
                <a:solidFill>
                  <a:schemeClr val="bg1"/>
                </a:solidFill>
                <a:latin typeface="Comic Sans MS" panose="030F0702030302020204" pitchFamily="66" charset="0"/>
                <a:cs typeface="Adobe Hebrew" pitchFamily="18" charset="-79"/>
              </a:rPr>
              <a:t>flashpoint.8@mail.ru</a:t>
            </a:r>
            <a:endParaRPr lang="ru-RU" sz="1600" dirty="0">
              <a:solidFill>
                <a:schemeClr val="bg1"/>
              </a:solidFill>
              <a:latin typeface="Comic Sans MS" panose="030F0702030302020204" pitchFamily="66" charset="0"/>
              <a:cs typeface="Adobe Hebrew" pitchFamily="18" charset="-79"/>
            </a:endParaRPr>
          </a:p>
          <a:p>
            <a:pPr algn="l"/>
            <a:r>
              <a:rPr lang="ru-RU" sz="1600" dirty="0">
                <a:solidFill>
                  <a:schemeClr val="bg1"/>
                </a:solidFill>
                <a:latin typeface="Comic Sans MS" panose="030F0702030302020204" pitchFamily="66" charset="0"/>
                <a:cs typeface="Adobe Hebrew" pitchFamily="18" charset="-79"/>
              </a:rPr>
              <a:t>Шигабутдинов Тимур – </a:t>
            </a:r>
            <a:r>
              <a:rPr lang="en-US" sz="1600" dirty="0">
                <a:solidFill>
                  <a:schemeClr val="bg1"/>
                </a:solidFill>
                <a:latin typeface="Comic Sans MS" panose="030F0702030302020204" pitchFamily="66" charset="0"/>
                <a:cs typeface="Adobe Hebrew" pitchFamily="18" charset="-79"/>
              </a:rPr>
              <a:t>tsigabutdinov8@gmail.com</a:t>
            </a:r>
            <a:endParaRPr lang="ru-RU" sz="1600" dirty="0">
              <a:solidFill>
                <a:schemeClr val="bg1"/>
              </a:solidFill>
              <a:latin typeface="Comic Sans MS" panose="030F0702030302020204" pitchFamily="66" charset="0"/>
              <a:cs typeface="Adobe Hebrew" pitchFamily="18" charset="-79"/>
            </a:endParaRPr>
          </a:p>
          <a:p>
            <a:pPr algn="l"/>
            <a:r>
              <a:rPr lang="ru-RU" sz="1600" dirty="0" err="1">
                <a:solidFill>
                  <a:schemeClr val="bg1"/>
                </a:solidFill>
                <a:latin typeface="Comic Sans MS" panose="030F0702030302020204" pitchFamily="66" charset="0"/>
                <a:cs typeface="Adobe Hebrew" pitchFamily="18" charset="-79"/>
              </a:rPr>
              <a:t>Патлин</a:t>
            </a:r>
            <a:r>
              <a:rPr lang="ru-RU" sz="1600" dirty="0">
                <a:solidFill>
                  <a:schemeClr val="bg1"/>
                </a:solidFill>
                <a:latin typeface="Comic Sans MS" panose="030F0702030302020204" pitchFamily="66" charset="0"/>
                <a:cs typeface="Adobe Hebrew" pitchFamily="18" charset="-79"/>
              </a:rPr>
              <a:t> Игорь – </a:t>
            </a:r>
            <a:r>
              <a:rPr lang="en-US" sz="1600" dirty="0">
                <a:solidFill>
                  <a:schemeClr val="bg1"/>
                </a:solidFill>
                <a:latin typeface="Comic Sans MS" panose="030F0702030302020204" pitchFamily="66" charset="0"/>
                <a:cs typeface="Adobe Hebrew" pitchFamily="18" charset="-79"/>
              </a:rPr>
              <a:t>igorpatlin6@mail.ru</a:t>
            </a:r>
            <a:endParaRPr lang="ru-RU" sz="1600" dirty="0">
              <a:solidFill>
                <a:schemeClr val="bg1"/>
              </a:solidFill>
              <a:latin typeface="Comic Sans MS" panose="030F0702030302020204" pitchFamily="66" charset="0"/>
              <a:cs typeface="Adobe Hebrew" pitchFamily="18" charset="-79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8067D18-3808-7F04-3DE8-7B7666B0B55A}"/>
              </a:ext>
            </a:extLst>
          </p:cNvPr>
          <p:cNvSpPr txBox="1"/>
          <p:nvPr/>
        </p:nvSpPr>
        <p:spPr>
          <a:xfrm>
            <a:off x="4644008" y="598860"/>
            <a:ext cx="33123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Контакты команды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ACF4A60-529D-BEA6-7AEF-60ADB3935B16}"/>
              </a:ext>
            </a:extLst>
          </p:cNvPr>
          <p:cNvSpPr txBox="1"/>
          <p:nvPr/>
        </p:nvSpPr>
        <p:spPr>
          <a:xfrm>
            <a:off x="3049721" y="3391758"/>
            <a:ext cx="57200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b="1" dirty="0">
                <a:solidFill>
                  <a:schemeClr val="bg1"/>
                </a:solidFill>
                <a:latin typeface="Comic Sans MS" panose="030F0702030302020204" pitchFamily="66" charset="0"/>
                <a:cs typeface="Adobe Hebrew" pitchFamily="18" charset="-79"/>
              </a:rPr>
              <a:t>Космическая автоматическая идентификация объектов и искусственный интеллект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561418-149D-D746-CBD7-B854E6A91390}"/>
              </a:ext>
            </a:extLst>
          </p:cNvPr>
          <p:cNvSpPr txBox="1"/>
          <p:nvPr/>
        </p:nvSpPr>
        <p:spPr>
          <a:xfrm>
            <a:off x="111876" y="118679"/>
            <a:ext cx="38120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dirty="0">
                <a:solidFill>
                  <a:schemeClr val="bg1"/>
                </a:solidFill>
                <a:latin typeface="Comic Sans MS" panose="030F0702030302020204" pitchFamily="66" charset="0"/>
                <a:ea typeface="Segoe UI Black" panose="020B0A02040204020203" pitchFamily="34" charset="0"/>
              </a:rPr>
              <a:t>Космическая смена </a:t>
            </a:r>
          </a:p>
          <a:p>
            <a:r>
              <a:rPr lang="ru-RU" sz="1600" dirty="0">
                <a:solidFill>
                  <a:schemeClr val="bg1"/>
                </a:solidFill>
                <a:latin typeface="Comic Sans MS" panose="030F0702030302020204" pitchFamily="66" charset="0"/>
                <a:ea typeface="Segoe UI Black" panose="020B0A02040204020203" pitchFamily="34" charset="0"/>
              </a:rPr>
              <a:t>программы «Дежурный по планете» </a:t>
            </a:r>
          </a:p>
          <a:p>
            <a:r>
              <a:rPr lang="ru-RU" sz="1600" dirty="0">
                <a:solidFill>
                  <a:schemeClr val="bg1"/>
                </a:solidFill>
                <a:latin typeface="Comic Sans MS" panose="030F0702030302020204" pitchFamily="66" charset="0"/>
                <a:ea typeface="Segoe UI Black" panose="020B0A02040204020203" pitchFamily="34" charset="0"/>
                <a:cs typeface="Adobe Hebrew" pitchFamily="18" charset="-79"/>
              </a:rPr>
              <a:t>31 марта – 12 апреля 2025 г.</a:t>
            </a:r>
          </a:p>
          <a:p>
            <a:r>
              <a:rPr lang="ru-RU" sz="1600" dirty="0">
                <a:solidFill>
                  <a:schemeClr val="bg1"/>
                </a:solidFill>
                <a:latin typeface="Comic Sans MS" panose="030F0702030302020204" pitchFamily="66" charset="0"/>
                <a:ea typeface="Segoe UI Black" panose="020B0A02040204020203" pitchFamily="34" charset="0"/>
                <a:cs typeface="Adobe Hebrew" pitchFamily="18" charset="-79"/>
              </a:rPr>
              <a:t>г. Казань</a:t>
            </a:r>
          </a:p>
          <a:p>
            <a:endParaRPr lang="ru-RU" sz="2000" b="1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3893ECF9-A24C-122E-A65B-BCFC0B70395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946"/>
          <a:stretch/>
        </p:blipFill>
        <p:spPr>
          <a:xfrm>
            <a:off x="0" y="4459849"/>
            <a:ext cx="9144000" cy="530846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92712ADB-7E1C-463E-8B5A-8A68F4E265F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2038" y="44752"/>
            <a:ext cx="1197816" cy="119781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27546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403648" y="43913"/>
            <a:ext cx="6768752" cy="857250"/>
          </a:xfrm>
        </p:spPr>
        <p:txBody>
          <a:bodyPr>
            <a:normAutofit/>
          </a:bodyPr>
          <a:lstStyle/>
          <a:p>
            <a:r>
              <a:rPr lang="ru-RU" sz="3100" b="1" dirty="0">
                <a:solidFill>
                  <a:srgbClr val="7030A0"/>
                </a:solidFill>
                <a:cs typeface="Adobe Hebrew" pitchFamily="18" charset="-79"/>
              </a:rPr>
              <a:t>Дополнительные материалы</a:t>
            </a:r>
            <a:endParaRPr lang="ru-RU" sz="3100" dirty="0">
              <a:solidFill>
                <a:srgbClr val="7030A0"/>
              </a:solidFill>
              <a:cs typeface="Adobe Hebrew" pitchFamily="18" charset="-79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25207"/>
            <a:ext cx="973574" cy="379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8"/>
            <a:ext cx="985849" cy="977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Прямоугольник 6"/>
          <p:cNvSpPr/>
          <p:nvPr/>
        </p:nvSpPr>
        <p:spPr>
          <a:xfrm>
            <a:off x="7906161" y="26766"/>
            <a:ext cx="11801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200" b="1" dirty="0">
                <a:solidFill>
                  <a:schemeClr val="bg1">
                    <a:lumMod val="50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№12</a:t>
            </a:r>
          </a:p>
        </p:txBody>
      </p:sp>
      <p:sp>
        <p:nvSpPr>
          <p:cNvPr id="8" name="Заголовок 1">
            <a:extLst>
              <a:ext uri="{FF2B5EF4-FFF2-40B4-BE49-F238E27FC236}">
                <a16:creationId xmlns:a16="http://schemas.microsoft.com/office/drawing/2014/main" id="{FAFB3573-6FAE-47D8-B43B-63442A30B172}"/>
              </a:ext>
            </a:extLst>
          </p:cNvPr>
          <p:cNvSpPr txBox="1">
            <a:spLocks/>
          </p:cNvSpPr>
          <p:nvPr/>
        </p:nvSpPr>
        <p:spPr>
          <a:xfrm>
            <a:off x="1334811" y="1224348"/>
            <a:ext cx="3004789" cy="142305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400" dirty="0">
                <a:latin typeface="Comic Sans MS" panose="030F0702030302020204" pitchFamily="66" charset="0"/>
                <a:cs typeface="Adobe Hebrew" pitchFamily="18" charset="-79"/>
              </a:rPr>
              <a:t>Антенна для приема снимков</a:t>
            </a:r>
          </a:p>
          <a:p>
            <a:endParaRPr lang="ru-RU" sz="2400" dirty="0">
              <a:latin typeface="Comic Sans MS" panose="030F0702030302020204" pitchFamily="66" charset="0"/>
              <a:cs typeface="Adobe Hebrew" pitchFamily="18" charset="-79"/>
            </a:endParaRPr>
          </a:p>
        </p:txBody>
      </p:sp>
      <p:sp>
        <p:nvSpPr>
          <p:cNvPr id="18" name="Заголовок 1">
            <a:extLst>
              <a:ext uri="{FF2B5EF4-FFF2-40B4-BE49-F238E27FC236}">
                <a16:creationId xmlns:a16="http://schemas.microsoft.com/office/drawing/2014/main" id="{4E6AD3CC-E781-40A0-AECC-AA5030AF7759}"/>
              </a:ext>
            </a:extLst>
          </p:cNvPr>
          <p:cNvSpPr txBox="1">
            <a:spLocks/>
          </p:cNvSpPr>
          <p:nvPr/>
        </p:nvSpPr>
        <p:spPr>
          <a:xfrm>
            <a:off x="209455" y="987574"/>
            <a:ext cx="6768752" cy="3319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ru-RU" sz="1800" i="1" dirty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pitchFamily="66" charset="0"/>
              <a:cs typeface="Adobe Hebrew" pitchFamily="18" charset="-79"/>
            </a:endParaRP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99A22B38-0673-4DCE-8E72-B1C612C848E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47" t="7195" r="2553" b="14455"/>
          <a:stretch/>
        </p:blipFill>
        <p:spPr>
          <a:xfrm>
            <a:off x="4572000" y="846942"/>
            <a:ext cx="3004789" cy="400391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4541BFEE-42CE-4CC1-A615-8714548610EA}"/>
              </a:ext>
            </a:extLst>
          </p:cNvPr>
          <p:cNvSpPr txBox="1"/>
          <p:nvPr/>
        </p:nvSpPr>
        <p:spPr>
          <a:xfrm>
            <a:off x="1861349" y="2461648"/>
            <a:ext cx="195171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 </a:t>
            </a:r>
            <a:r>
              <a:rPr lang="ru-RU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Директорная</a:t>
            </a:r>
            <a:r>
              <a:rPr lang="ru-RU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 антенна</a:t>
            </a:r>
          </a:p>
          <a:p>
            <a:pPr algn="ctr"/>
            <a:r>
              <a:rPr lang="ru-RU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  <a:cs typeface="Adobe Hebrew" pitchFamily="18" charset="-79"/>
              </a:rPr>
              <a:t>(137МГц)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67F88C4B-F40A-62C4-FB1F-2EC5549277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8"/>
            <a:ext cx="985849" cy="977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0" name="Группа 9">
            <a:extLst>
              <a:ext uri="{FF2B5EF4-FFF2-40B4-BE49-F238E27FC236}">
                <a16:creationId xmlns:a16="http://schemas.microsoft.com/office/drawing/2014/main" id="{51517EA5-6682-BBBA-7C7F-3FF3EC0DCFD9}"/>
              </a:ext>
            </a:extLst>
          </p:cNvPr>
          <p:cNvGrpSpPr/>
          <p:nvPr/>
        </p:nvGrpSpPr>
        <p:grpSpPr>
          <a:xfrm>
            <a:off x="179512" y="1325207"/>
            <a:ext cx="973574" cy="3882762"/>
            <a:chOff x="179512" y="1325207"/>
            <a:chExt cx="973574" cy="3882762"/>
          </a:xfrm>
        </p:grpSpPr>
        <p:pic>
          <p:nvPicPr>
            <p:cNvPr id="12" name="Picture 3">
              <a:extLst>
                <a:ext uri="{FF2B5EF4-FFF2-40B4-BE49-F238E27FC236}">
                  <a16:creationId xmlns:a16="http://schemas.microsoft.com/office/drawing/2014/main" id="{EDC6FF83-4AC3-2BDF-C19E-0F4BA1F814E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512" y="1325207"/>
              <a:ext cx="973574" cy="37958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3" name="Прямоугольник 12">
              <a:extLst>
                <a:ext uri="{FF2B5EF4-FFF2-40B4-BE49-F238E27FC236}">
                  <a16:creationId xmlns:a16="http://schemas.microsoft.com/office/drawing/2014/main" id="{16E7E20B-E870-9DB1-21A7-FF1DC3A410F8}"/>
                </a:ext>
              </a:extLst>
            </p:cNvPr>
            <p:cNvSpPr/>
            <p:nvPr/>
          </p:nvSpPr>
          <p:spPr>
            <a:xfrm>
              <a:off x="503878" y="4624367"/>
              <a:ext cx="323706" cy="395655"/>
            </a:xfrm>
            <a:prstGeom prst="rect">
              <a:avLst/>
            </a:prstGeom>
            <a:solidFill>
              <a:srgbClr val="F3F3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>
                <a:latin typeface="Comic Sans MS" panose="030F0702030302020204" pitchFamily="66" charset="0"/>
              </a:endParaRPr>
            </a:p>
          </p:txBody>
        </p:sp>
        <p:sp>
          <p:nvSpPr>
            <p:cNvPr id="14" name="Заголовок 1">
              <a:extLst>
                <a:ext uri="{FF2B5EF4-FFF2-40B4-BE49-F238E27FC236}">
                  <a16:creationId xmlns:a16="http://schemas.microsoft.com/office/drawing/2014/main" id="{1CBA7EDC-26B7-C573-FA0A-A5E68E2BEB30}"/>
                </a:ext>
              </a:extLst>
            </p:cNvPr>
            <p:cNvSpPr txBox="1">
              <a:spLocks/>
            </p:cNvSpPr>
            <p:nvPr/>
          </p:nvSpPr>
          <p:spPr>
            <a:xfrm>
              <a:off x="254997" y="4436419"/>
              <a:ext cx="821467" cy="771550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 fontScale="97500"/>
            </a:bodyPr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endParaRPr lang="ru-RU" sz="3600" b="1" dirty="0">
                <a:solidFill>
                  <a:srgbClr val="7030A0"/>
                </a:solidFill>
                <a:latin typeface="Comic Sans MS" panose="030F0702030302020204" pitchFamily="66" charset="0"/>
                <a:cs typeface="Adobe Hebrew" pitchFamily="18" charset="-79"/>
              </a:endParaRPr>
            </a:p>
          </p:txBody>
        </p:sp>
      </p:grpSp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552CD694-6951-FF61-DFE9-05727F6A428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180" y="1491630"/>
            <a:ext cx="584775" cy="5847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042846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FE6EDAAE-B920-4C3E-BBEF-9D3BCA066CE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201"/>
          <a:stretch/>
        </p:blipFill>
        <p:spPr>
          <a:xfrm>
            <a:off x="1395" y="0"/>
            <a:ext cx="9179117" cy="5143500"/>
          </a:xfrm>
          <a:prstGeom prst="rect">
            <a:avLst/>
          </a:prstGeom>
        </p:spPr>
      </p:pic>
      <p:pic>
        <p:nvPicPr>
          <p:cNvPr id="3" name="финал">
            <a:hlinkClick r:id="" action="ppaction://media"/>
            <a:extLst>
              <a:ext uri="{FF2B5EF4-FFF2-40B4-BE49-F238E27FC236}">
                <a16:creationId xmlns:a16="http://schemas.microsoft.com/office/drawing/2014/main" id="{37657CA5-97F4-3F3E-37EE-969B361503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756592" y="4227934"/>
            <a:ext cx="483518" cy="483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129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1400">
        <p:fade/>
      </p:transition>
    </mc:Choice>
    <mc:Fallback xmlns="">
      <p:transition spd="med" advTm="214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32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8512</TotalTime>
  <Words>1290</Words>
  <Application>Microsoft Office PowerPoint</Application>
  <PresentationFormat>Экран (16:9)</PresentationFormat>
  <Paragraphs>256</Paragraphs>
  <Slides>32</Slides>
  <Notes>13</Notes>
  <HiddenSlides>4</HiddenSlides>
  <MMClips>8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32</vt:i4>
      </vt:variant>
    </vt:vector>
  </HeadingPairs>
  <TitlesOfParts>
    <vt:vector size="37" baseType="lpstr">
      <vt:lpstr>Adobe Hebrew</vt:lpstr>
      <vt:lpstr>Arial</vt:lpstr>
      <vt:lpstr>Calibri</vt:lpstr>
      <vt:lpstr>Comic Sans MS</vt:lpstr>
      <vt:lpstr>Тема Office</vt:lpstr>
      <vt:lpstr>Презентация PowerPoint</vt:lpstr>
      <vt:lpstr>Презентация PowerPoint</vt:lpstr>
      <vt:lpstr>Постановка задачи конкурса</vt:lpstr>
      <vt:lpstr>Цель и задачи проекта</vt:lpstr>
      <vt:lpstr>Цель и задачи проекта</vt:lpstr>
      <vt:lpstr>Техническое задание проекта</vt:lpstr>
      <vt:lpstr>Алгоритм работы системы</vt:lpstr>
      <vt:lpstr>Этапы работы над проектом</vt:lpstr>
      <vt:lpstr>Анализ существующих решений и теоретическое обоснование</vt:lpstr>
      <vt:lpstr>Описание решений в проекте</vt:lpstr>
      <vt:lpstr>Описание решений в проекте</vt:lpstr>
      <vt:lpstr>Описание решений в проекте</vt:lpstr>
      <vt:lpstr>Описание решений в проекте</vt:lpstr>
      <vt:lpstr>Описание решений в проекте</vt:lpstr>
      <vt:lpstr>Описание решений в проекте</vt:lpstr>
      <vt:lpstr>Описание решений в проекте</vt:lpstr>
      <vt:lpstr>Описание решений в проекте</vt:lpstr>
      <vt:lpstr>Описание решений в проекте</vt:lpstr>
      <vt:lpstr>Описание решений в проекте</vt:lpstr>
      <vt:lpstr>Презентация PowerPoint</vt:lpstr>
      <vt:lpstr>Описание решений в проекте</vt:lpstr>
      <vt:lpstr>Описание решений в проекте</vt:lpstr>
      <vt:lpstr>Описание решений в проекте</vt:lpstr>
      <vt:lpstr>Описание решений в проекте</vt:lpstr>
      <vt:lpstr>Этапы работы над проектом</vt:lpstr>
      <vt:lpstr>Презентация PowerPoint</vt:lpstr>
      <vt:lpstr>Итоговые результаты проекта</vt:lpstr>
      <vt:lpstr>Возможная доработка и развитие проекта</vt:lpstr>
      <vt:lpstr>Команда</vt:lpstr>
      <vt:lpstr>Презентация PowerPoint</vt:lpstr>
      <vt:lpstr>Дополнительные материалы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ranton</dc:creator>
  <cp:lastModifiedBy>User</cp:lastModifiedBy>
  <cp:revision>105</cp:revision>
  <dcterms:created xsi:type="dcterms:W3CDTF">2020-03-11T17:59:11Z</dcterms:created>
  <dcterms:modified xsi:type="dcterms:W3CDTF">2025-04-09T21:13:41Z</dcterms:modified>
</cp:coreProperties>
</file>